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02" r:id="rId12"/>
    <p:sldId id="264" r:id="rId13"/>
    <p:sldId id="333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=""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=""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=""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=""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501"/>
    <p:restoredTop sz="85174"/>
  </p:normalViewPr>
  <p:slideViewPr>
    <p:cSldViewPr snapToGrid="0" snapToObjects="1">
      <p:cViewPr>
        <p:scale>
          <a:sx n="66" d="100"/>
          <a:sy n="66" d="100"/>
        </p:scale>
        <p:origin x="-1080" y="-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Barnes18/IBM-Data-Science-Professional-Certificate/blob/main/10.%20Applied%20Data%20Science%20Capstone/05.%20Predictive%20Analysis%20(Classification)/05.%20Predictive%20Analysis%20(Classification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github.com/DanielBarnes18/IBM-Data-Science-Professional-Certificate/blob/main/10.%20Applied%20Data%20Science%20Capstone/01.%20Data%20Collection/01.%20Data%20Collection%20-%20API.ipynb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github.com/DanielBarnes18/IBM-Data-Science-Professional-Certificate/blob/main/10.%20Applied%20Data%20Science%20Capstone/01.%20Data%20Collection/01.%20Data%20Collection%20-%20Web%20Scraping.ipynb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Ganesh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Tamang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2022/11/29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7419379" cy="4951413"/>
          </a:xfrm>
          <a:prstGeom prst="rect">
            <a:avLst/>
          </a:prstGeom>
        </p:spPr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Context: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landing outcome is shown in the 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Outcome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column: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 Ocean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 the mission outcome was successfully  landed to a specific region of the ocean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 Ocean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the mission outcome was unsuccessfully landed to a specific region of the ocean.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 RTLS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 the mission outcome was successfully  landed to a ground pad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 RTLS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the mission outcome was unsuccessfully landed to a ground pad.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 ASDS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the mission outcome was successfully  landed to a drone ship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 ASDS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the mission outcome was unsuccessfully landed to a drone ship.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None ASDS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None 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None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these represent a failure to land.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Wrangling: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determine whether a booster will successfully land, it is best to have a binary column, i.e., where the value is 1 or 0, representing the success of the landing.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done by: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Defining a set of unsuccessful (bad) outcomes, 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bad_outcome</a:t>
            </a: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Creating a list, 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landing_class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where the element is 0 if the corresponding  row  in 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Outcome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in the set 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bad_outcome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otherwise, it’s 1. 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 a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column that  contains the values from the list 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landing_class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Export the 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DataFrame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 a .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csv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3830511-C957-4952-AB09-8E969DBA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AD7F3D1-90B6-4134-8857-3B06F3A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175496B-53CE-4EE1-83CF-AF3B8527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2ED9ABB-61DC-420D-BD60-52BFA3DF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DF1107F-F74A-4304-8DE6-93916235A5B1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66093CA5-2EC8-4B34-A1C8-F0C4091F6EE7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E02402AA-948A-4B29-B94D-F54509BA10EA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FCE79089-D131-4132-9A95-62FAEED47BA8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0C5CC0C-B0DF-4DEE-9B5B-199178D8350C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7453AA93-4A89-4C9E-AF21-6B1D837B5CDA}"/>
              </a:ext>
            </a:extLst>
          </p:cNvPr>
          <p:cNvSpPr txBox="1">
            <a:spLocks/>
          </p:cNvSpPr>
          <p:nvPr/>
        </p:nvSpPr>
        <p:spPr>
          <a:xfrm>
            <a:off x="1103086" y="1327151"/>
            <a:ext cx="2104572" cy="83782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SCATTER CHARTS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Scatter charts were produced to visualize the relationships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Flight Number and Launch Site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Payload and Launch Site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Orbit Type and Flight Number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Payload and Orbit Type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0797E5C3-0229-4F4A-91A8-A5E22C113085}"/>
              </a:ext>
            </a:extLst>
          </p:cNvPr>
          <p:cNvSpPr txBox="1">
            <a:spLocks/>
          </p:cNvSpPr>
          <p:nvPr/>
        </p:nvSpPr>
        <p:spPr>
          <a:xfrm>
            <a:off x="4934857" y="1538514"/>
            <a:ext cx="2892622" cy="6264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"/>
              </a:rPr>
              <a:t>BAR CHART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/>
            </a:endParaRPr>
          </a:p>
        </p:txBody>
      </p:sp>
      <p:sp>
        <p:nvSpPr>
          <p:cNvPr id="34" name="Text Placeholder 5">
            <a:extLst>
              <a:ext uri="{FF2B5EF4-FFF2-40B4-BE49-F238E27FC236}">
                <a16:creationId xmlns="" xmlns:a16="http://schemas.microsoft.com/office/drawing/2014/main" id="{241B1CCC-E4DB-4CD3-880A-2212EC6056C8}"/>
              </a:ext>
            </a:extLst>
          </p:cNvPr>
          <p:cNvSpPr txBox="1">
            <a:spLocks/>
          </p:cNvSpPr>
          <p:nvPr/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bar chart was produced to visualize the relationship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Success Rate and Orbit Type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>
            <a:extLst>
              <a:ext uri="{FF2B5EF4-FFF2-40B4-BE49-F238E27FC236}">
                <a16:creationId xmlns="" xmlns:a16="http://schemas.microsoft.com/office/drawing/2014/main" id="{78043D29-7267-45B3-9E41-F9AF22D0E55E}"/>
              </a:ext>
            </a:extLst>
          </p:cNvPr>
          <p:cNvSpPr txBox="1">
            <a:spLocks/>
          </p:cNvSpPr>
          <p:nvPr/>
        </p:nvSpPr>
        <p:spPr>
          <a:xfrm>
            <a:off x="9042399" y="1538514"/>
            <a:ext cx="2744787" cy="6264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"/>
              </a:rPr>
              <a:t>LINE CHARTS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08C3B6BE-FA9F-4878-9BD2-26B3B4EFB716}"/>
              </a:ext>
            </a:extLst>
          </p:cNvPr>
          <p:cNvSpPr txBox="1">
            <a:spLocks/>
          </p:cNvSpPr>
          <p:nvPr/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 charts were produced to visualize the relationships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Success Rate and Year (i.e. the launch success yearly trend)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5534484-F223-4342-8F4D-1F5A8C9C8198}"/>
              </a:ext>
            </a:extLst>
          </p:cNvPr>
          <p:cNvSpPr txBox="1"/>
          <p:nvPr/>
        </p:nvSpPr>
        <p:spPr>
          <a:xfrm>
            <a:off x="11064552" y="6487452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B49CB"/>
                </a:solidFill>
                <a:hlinkClick r:id="rId3"/>
              </a:rPr>
              <a:t>GitHub Link</a:t>
            </a:r>
            <a:endParaRPr lang="en-GB" sz="1600" dirty="0">
              <a:solidFill>
                <a:srgbClr val="0B49CB"/>
              </a:solidFill>
            </a:endParaRPr>
          </a:p>
        </p:txBody>
      </p:sp>
      <p:sp>
        <p:nvSpPr>
          <p:cNvPr id="38" name="Freeform: Shape 38">
            <a:extLst>
              <a:ext uri="{FF2B5EF4-FFF2-40B4-BE49-F238E27FC236}">
                <a16:creationId xmlns="" xmlns:a16="http://schemas.microsoft.com/office/drawing/2014/main" id="{01221B71-29C8-4301-9C0F-51C64AF002E3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tx1"/>
          </a:solidFill>
          <a:ln w="1299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39" name="Freeform: Shape 39">
            <a:extLst>
              <a:ext uri="{FF2B5EF4-FFF2-40B4-BE49-F238E27FC236}">
                <a16:creationId xmlns="" xmlns:a16="http://schemas.microsoft.com/office/drawing/2014/main" id="{C61016E6-D9EE-41C2-9E63-E043E62FAB42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40" name="Freeform: Shape 40">
            <a:extLst>
              <a:ext uri="{FF2B5EF4-FFF2-40B4-BE49-F238E27FC236}">
                <a16:creationId xmlns="" xmlns:a16="http://schemas.microsoft.com/office/drawing/2014/main" id="{F1EAFE71-38B4-43D2-BB7D-79B9E3B5B446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41" name="Freeform: Shape 41">
            <a:extLst>
              <a:ext uri="{FF2B5EF4-FFF2-40B4-BE49-F238E27FC236}">
                <a16:creationId xmlns="" xmlns:a16="http://schemas.microsoft.com/office/drawing/2014/main" id="{D80E07A9-3A8C-48E4-89E6-E73273FBA864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42" name="Freeform: Shape 42">
            <a:extLst>
              <a:ext uri="{FF2B5EF4-FFF2-40B4-BE49-F238E27FC236}">
                <a16:creationId xmlns="" xmlns:a16="http://schemas.microsoft.com/office/drawing/2014/main" id="{04AC724C-319B-4ED4-A0F4-ADF3E6427C3C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43" name="Freeform: Shape 43">
            <a:extLst>
              <a:ext uri="{FF2B5EF4-FFF2-40B4-BE49-F238E27FC236}">
                <a16:creationId xmlns="" xmlns:a16="http://schemas.microsoft.com/office/drawing/2014/main" id="{A045D900-C50E-4D92-BD77-85478ED51149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44" name="Freeform: Shape 44">
            <a:extLst>
              <a:ext uri="{FF2B5EF4-FFF2-40B4-BE49-F238E27FC236}">
                <a16:creationId xmlns="" xmlns:a16="http://schemas.microsoft.com/office/drawing/2014/main" id="{C928A252-D812-4851-B151-D1AF8EB42026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45" name="Freeform: Shape 45">
            <a:extLst>
              <a:ext uri="{FF2B5EF4-FFF2-40B4-BE49-F238E27FC236}">
                <a16:creationId xmlns="" xmlns:a16="http://schemas.microsoft.com/office/drawing/2014/main" id="{7023A8EC-D5F4-432C-8FC4-44653A8EC4E0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46" name="Freeform: Shape 32">
            <a:extLst>
              <a:ext uri="{FF2B5EF4-FFF2-40B4-BE49-F238E27FC236}">
                <a16:creationId xmlns="" xmlns:a16="http://schemas.microsoft.com/office/drawing/2014/main" id="{21959A9D-C398-49A3-8D66-868700FB64E7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tx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47" name="Freeform: Shape 33">
            <a:extLst>
              <a:ext uri="{FF2B5EF4-FFF2-40B4-BE49-F238E27FC236}">
                <a16:creationId xmlns="" xmlns:a16="http://schemas.microsoft.com/office/drawing/2014/main" id="{83F23A67-6876-4367-B808-1B3279027B90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48" name="Freeform: Shape 34">
            <a:extLst>
              <a:ext uri="{FF2B5EF4-FFF2-40B4-BE49-F238E27FC236}">
                <a16:creationId xmlns="" xmlns:a16="http://schemas.microsoft.com/office/drawing/2014/main" id="{E5C2D67E-401B-43D7-A850-0D1E190B7390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49" name="Freeform: Shape 35">
            <a:extLst>
              <a:ext uri="{FF2B5EF4-FFF2-40B4-BE49-F238E27FC236}">
                <a16:creationId xmlns="" xmlns:a16="http://schemas.microsoft.com/office/drawing/2014/main" id="{B519FD71-DBEF-4D7A-9BE4-6448FD4AAB9B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50" name="Freeform: Shape 36">
            <a:extLst>
              <a:ext uri="{FF2B5EF4-FFF2-40B4-BE49-F238E27FC236}">
                <a16:creationId xmlns="" xmlns:a16="http://schemas.microsoft.com/office/drawing/2014/main" id="{C468C236-AC68-4E68-920F-A3295FB25EEC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51" name="Freeform: Shape 29">
            <a:extLst>
              <a:ext uri="{FF2B5EF4-FFF2-40B4-BE49-F238E27FC236}">
                <a16:creationId xmlns="" xmlns:a16="http://schemas.microsoft.com/office/drawing/2014/main" id="{EE0A2103-FC87-4BF8-A2D9-85309DAAB6FD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tx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52" name="Freeform: Shape 30">
            <a:extLst>
              <a:ext uri="{FF2B5EF4-FFF2-40B4-BE49-F238E27FC236}">
                <a16:creationId xmlns="" xmlns:a16="http://schemas.microsoft.com/office/drawing/2014/main" id="{FDDD865A-6B6B-4CD7-ADB1-489DFDB86D6D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600">
              <a:solidFill>
                <a:srgbClr val="0B49CB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99174AEC-7283-400B-8B47-9A56EAADBF61}"/>
              </a:ext>
            </a:extLst>
          </p:cNvPr>
          <p:cNvSpPr txBox="1"/>
          <p:nvPr/>
        </p:nvSpPr>
        <p:spPr>
          <a:xfrm>
            <a:off x="335360" y="5355213"/>
            <a:ext cx="34564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B49CB"/>
                </a:solidFill>
              </a:rPr>
              <a:t>Scatter charts are useful to observe relationships, or correlations, between two numeric variables.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649B91F-C564-4E0F-8D72-886A3A5C574A}"/>
              </a:ext>
            </a:extLst>
          </p:cNvPr>
          <p:cNvSpPr txBox="1"/>
          <p:nvPr/>
        </p:nvSpPr>
        <p:spPr>
          <a:xfrm>
            <a:off x="4322536" y="5355213"/>
            <a:ext cx="34564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B49CB"/>
                </a:solidFill>
              </a:rPr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2C044DE-8C42-46A8-9E48-183702740F84}"/>
              </a:ext>
            </a:extLst>
          </p:cNvPr>
          <p:cNvSpPr txBox="1"/>
          <p:nvPr/>
        </p:nvSpPr>
        <p:spPr>
          <a:xfrm>
            <a:off x="8396380" y="5355213"/>
            <a:ext cx="34586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B49CB"/>
                </a:solidFill>
              </a:rPr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=""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gather some information about the dataset, some SQL queries were performed.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SQL queries performed on the data set were used 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Display the names of the unique launch sites in the space mission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Display 5 records where launch sites begin with the string ‘CCA’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Display the total payload mass carried by boosters launched by NASA (CRS)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Display the average payload mass carried by booster version F9 v1.1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the date when the first successful landing outcome on a ground pad was achieved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the names of the boosters which had success on a drone ship and a payload mass between 4000 and 6000 kg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the total number of successful and failed mission outcomes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the names of the booster versions which have carried the maximum payload mass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the failed landing outcomes on drone ships, their booster versions, and launch site names for 2015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600" dirty="0" smtClean="0">
                <a:solidFill>
                  <a:schemeClr val="accent2"/>
                </a:solidFill>
              </a:rPr>
              <a:t>The following steps were taken to visualize the launch data on an interactive map:</a:t>
            </a:r>
            <a:endParaRPr lang="en-GB" sz="16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1800" dirty="0" smtClean="0"/>
              <a:t>Mark all launch sites on a map</a:t>
            </a:r>
          </a:p>
          <a:p>
            <a:pPr marL="647700" lvl="2" indent="-285750"/>
            <a:r>
              <a:rPr lang="en-GB" sz="1200" dirty="0" smtClean="0"/>
              <a:t>Initialise the map using a Folium </a:t>
            </a:r>
            <a:r>
              <a:rPr lang="en-GB" sz="1200" dirty="0" smtClean="0">
                <a:solidFill>
                  <a:srgbClr val="61AFEF"/>
                </a:solidFill>
                <a:latin typeface="Consolas" panose="020B0609020204030204" pitchFamily="49" charset="0"/>
              </a:rPr>
              <a:t>Map</a:t>
            </a:r>
            <a:r>
              <a:rPr lang="en-GB" sz="1200" dirty="0" smtClean="0"/>
              <a:t> object</a:t>
            </a:r>
          </a:p>
          <a:p>
            <a:pPr marL="647700" lvl="2" indent="-285750"/>
            <a:r>
              <a:rPr lang="en-GB" sz="1200" dirty="0" smtClean="0"/>
              <a:t>Add a </a:t>
            </a:r>
            <a:r>
              <a:rPr lang="en-GB" sz="1200" dirty="0" err="1" smtClean="0">
                <a:solidFill>
                  <a:srgbClr val="61AFEF"/>
                </a:solidFill>
                <a:latin typeface="Consolas" panose="020B0609020204030204" pitchFamily="49" charset="0"/>
              </a:rPr>
              <a:t>folium.Circle</a:t>
            </a:r>
            <a:r>
              <a:rPr lang="en-GB" sz="1200" dirty="0" smtClean="0"/>
              <a:t> and </a:t>
            </a:r>
            <a:r>
              <a:rPr lang="en-GB" sz="1200" dirty="0" err="1" smtClean="0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 smtClean="0"/>
              <a:t> for each launch site on the launch map</a:t>
            </a:r>
          </a:p>
          <a:p>
            <a:pPr lvl="2" indent="0">
              <a:buNone/>
            </a:pPr>
            <a:endParaRPr lang="en-GB" sz="12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1800" dirty="0" smtClean="0"/>
              <a:t>Mark the success/failed launches for each site on a map</a:t>
            </a:r>
          </a:p>
          <a:p>
            <a:pPr marL="647700" lvl="2" indent="-285750"/>
            <a:r>
              <a:rPr lang="en-GB" sz="1200" dirty="0" smtClean="0"/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 dirty="0" smtClean="0"/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 dirty="0" smtClean="0"/>
              <a:t>To put the launches into clusters, for each launch, add a </a:t>
            </a:r>
            <a:r>
              <a:rPr lang="en-GB" sz="1200" dirty="0" err="1" smtClean="0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 smtClean="0"/>
              <a:t> to the </a:t>
            </a:r>
            <a:r>
              <a:rPr lang="en-GB" sz="1200" dirty="0" err="1" smtClean="0">
                <a:solidFill>
                  <a:srgbClr val="61AFEF"/>
                </a:solidFill>
                <a:latin typeface="Consolas" panose="020B0609020204030204" pitchFamily="49" charset="0"/>
              </a:rPr>
              <a:t>MarkerCluster</a:t>
            </a:r>
            <a:r>
              <a:rPr lang="en-GB" sz="1200" dirty="0" smtClean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200" dirty="0" smtClean="0"/>
              <a:t> object.</a:t>
            </a:r>
          </a:p>
          <a:p>
            <a:pPr marL="647700" lvl="2" indent="-285750"/>
            <a:r>
              <a:rPr lang="en-GB" sz="1200" dirty="0" smtClean="0"/>
              <a:t>Create an icon as a text label, assigning the </a:t>
            </a:r>
            <a:r>
              <a:rPr lang="en-GB" sz="1200" dirty="0" err="1" smtClean="0">
                <a:solidFill>
                  <a:srgbClr val="61AFEF"/>
                </a:solidFill>
                <a:latin typeface="Consolas" panose="020B0609020204030204" pitchFamily="49" charset="0"/>
              </a:rPr>
              <a:t>icon_color</a:t>
            </a:r>
            <a:r>
              <a:rPr lang="en-GB" sz="1200" dirty="0" smtClean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smtClean="0"/>
              <a:t>as the </a:t>
            </a:r>
            <a:r>
              <a:rPr lang="en-GB" sz="1200" dirty="0" err="1" smtClean="0">
                <a:solidFill>
                  <a:srgbClr val="61AFEF"/>
                </a:solidFill>
                <a:latin typeface="Consolas" panose="020B0609020204030204" pitchFamily="49" charset="0"/>
              </a:rPr>
              <a:t>marker_colour</a:t>
            </a:r>
            <a:r>
              <a:rPr lang="en-GB" sz="1200" dirty="0" smtClean="0"/>
              <a:t> determined previously.</a:t>
            </a:r>
          </a:p>
          <a:p>
            <a:pPr lvl="2" indent="0">
              <a:buNone/>
            </a:pPr>
            <a:endParaRPr lang="en-GB" sz="12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1800" dirty="0" smtClean="0"/>
              <a:t>Calculate the distances between a launch site to its proximities</a:t>
            </a:r>
          </a:p>
          <a:p>
            <a:pPr marL="647700" lvl="2" indent="-285750"/>
            <a:r>
              <a:rPr lang="en-GB" sz="1200" dirty="0" smtClean="0"/>
              <a:t>To explore the proximities of launch sites, calculations of distances between points can be made using the </a:t>
            </a:r>
            <a:r>
              <a:rPr lang="en-GB" sz="1200" dirty="0" smtClean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 smtClean="0"/>
              <a:t> and </a:t>
            </a:r>
            <a:r>
              <a:rPr lang="en-GB" sz="1200" dirty="0" smtClean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 smtClean="0"/>
              <a:t> values.</a:t>
            </a:r>
          </a:p>
          <a:p>
            <a:pPr marL="647700" lvl="2" indent="-285750"/>
            <a:r>
              <a:rPr lang="en-GB" sz="1200" dirty="0" smtClean="0"/>
              <a:t>After marking a point using the </a:t>
            </a:r>
            <a:r>
              <a:rPr lang="en-GB" sz="1200" dirty="0" smtClean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 smtClean="0"/>
              <a:t> and </a:t>
            </a:r>
            <a:r>
              <a:rPr lang="en-GB" sz="1200" dirty="0" smtClean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 smtClean="0"/>
              <a:t> values, create a </a:t>
            </a:r>
            <a:r>
              <a:rPr lang="en-GB" sz="1200" dirty="0" err="1" smtClean="0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 smtClean="0"/>
              <a:t> object to show the distance.</a:t>
            </a:r>
          </a:p>
          <a:p>
            <a:pPr marL="647700" lvl="2" indent="-285750"/>
            <a:r>
              <a:rPr lang="en-GB" sz="1200" dirty="0" smtClean="0"/>
              <a:t>To display the distance line between two points, draw a </a:t>
            </a:r>
            <a:r>
              <a:rPr lang="en-GB" sz="1200" dirty="0" err="1" smtClean="0">
                <a:solidFill>
                  <a:srgbClr val="61AFEF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200" dirty="0" smtClean="0"/>
              <a:t> and add this to the map.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654629"/>
            <a:ext cx="1140618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following plots were added to a </a:t>
            </a:r>
            <a:r>
              <a:rPr kumimoji="0" lang="en-GB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Plotly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Dash dashboard to have an interactive visualisation of the data: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Pie chart (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px.pie()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showing the total successful launches per site 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makes it clear to see which sites are most successful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chart could also be filtered (using a </a:t>
            </a:r>
            <a:r>
              <a:rPr kumimoji="0" lang="en-GB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dcc.Dropdown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object) to see the success/failure ratio for an individual site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Scatter graph (</a:t>
            </a:r>
            <a:r>
              <a:rPr kumimoji="0" lang="en-GB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px.scatter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to show the correlation between outcome (success or not) and payload mass (kg)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could be filtered (using a </a:t>
            </a:r>
            <a:r>
              <a:rPr kumimoji="0" lang="en-GB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RangeSlider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object) by ranges of payload masses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could also be filtered by booster version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0987DCC-17D6-4908-99E6-7D8B3662B1B4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0948CB"/>
                </a:solidFill>
              </a:rPr>
              <a:t>The following steps were taking to develop, evaluate, and find the best performing classification model:</a:t>
            </a:r>
            <a:endParaRPr lang="en-US" dirty="0">
              <a:solidFill>
                <a:srgbClr val="0948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11064554" y="6487455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0948CB"/>
                </a:solidFill>
                <a:hlinkClick r:id="rId3"/>
              </a:rPr>
              <a:t>GitHub Link</a:t>
            </a:r>
            <a:endParaRPr lang="en-GB" sz="1000" dirty="0">
              <a:solidFill>
                <a:srgbClr val="0948CB"/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="" xmlns:a16="http://schemas.microsoft.com/office/drawing/2014/main" id="{E19E86AD-4F22-44EB-985C-3492E63D0619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948CB"/>
                </a:solidFill>
              </a:rPr>
              <a:t>Model Development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74DE6FD-8B6A-4808-8CE8-E36BFA77926E}"/>
              </a:ext>
            </a:extLst>
          </p:cNvPr>
          <p:cNvSpPr txBox="1">
            <a:spLocks/>
          </p:cNvSpPr>
          <p:nvPr/>
        </p:nvSpPr>
        <p:spPr>
          <a:xfrm>
            <a:off x="404813" y="2833362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948CB"/>
                </a:solidFill>
              </a:rPr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948CB"/>
                </a:solidFill>
              </a:rPr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948CB"/>
                </a:solidFill>
              </a:rPr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948CB"/>
                </a:solidFill>
              </a:rPr>
              <a:t>Split data into training and test data sets, using </a:t>
            </a:r>
            <a:r>
              <a:rPr lang="en-GB" sz="1200" b="0" dirty="0">
                <a:solidFill>
                  <a:srgbClr val="0948CB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rgbClr val="0948CB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948CB"/>
                </a:solidFill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948CB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948CB"/>
                </a:solidFill>
              </a:rPr>
              <a:t>Create a </a:t>
            </a:r>
            <a:r>
              <a:rPr lang="en-GB" sz="1200" dirty="0">
                <a:solidFill>
                  <a:srgbClr val="0948CB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>
                <a:solidFill>
                  <a:srgbClr val="0948CB"/>
                </a:solidFill>
              </a:rPr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948CB"/>
                </a:solidFill>
              </a:rPr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948CB"/>
                </a:solidFill>
              </a:rPr>
              <a:t>Use the training data set to train the model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17A875CC-EF90-42D3-815E-2E756F4098E1}"/>
              </a:ext>
            </a:extLst>
          </p:cNvPr>
          <p:cNvSpPr txBox="1">
            <a:spLocks/>
          </p:cNvSpPr>
          <p:nvPr/>
        </p:nvSpPr>
        <p:spPr>
          <a:xfrm>
            <a:off x="4371048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948CB"/>
                </a:solidFill>
              </a:rPr>
              <a:t>Model Evaluation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50B2867-39C2-445A-993F-32EE99985034}"/>
              </a:ext>
            </a:extLst>
          </p:cNvPr>
          <p:cNvSpPr txBox="1">
            <a:spLocks/>
          </p:cNvSpPr>
          <p:nvPr/>
        </p:nvSpPr>
        <p:spPr>
          <a:xfrm>
            <a:off x="4371050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948CB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948CB"/>
                </a:solidFill>
              </a:rPr>
              <a:t>Using the output GridSearchCV object:</a:t>
            </a:r>
          </a:p>
          <a:p>
            <a:pPr marL="647700" lvl="2" indent="-285750"/>
            <a:r>
              <a:rPr lang="en-GB" sz="1000" dirty="0">
                <a:solidFill>
                  <a:srgbClr val="0948CB"/>
                </a:solidFill>
              </a:rPr>
              <a:t>Check the tuned hyperparameters (</a:t>
            </a:r>
            <a:r>
              <a:rPr lang="en-GB" sz="1000" dirty="0" err="1">
                <a:solidFill>
                  <a:srgbClr val="0948CB"/>
                </a:solidFill>
                <a:latin typeface="Consolas" panose="020B0609020204030204" pitchFamily="49" charset="0"/>
              </a:rPr>
              <a:t>best_params</a:t>
            </a:r>
            <a:r>
              <a:rPr lang="en-GB" sz="1000" dirty="0">
                <a:solidFill>
                  <a:srgbClr val="0948CB"/>
                </a:solidFill>
              </a:rPr>
              <a:t>_)</a:t>
            </a:r>
          </a:p>
          <a:p>
            <a:pPr marL="647700" lvl="2" indent="-285750"/>
            <a:r>
              <a:rPr lang="en-GB" sz="1000" dirty="0">
                <a:solidFill>
                  <a:srgbClr val="0948CB"/>
                </a:solidFill>
              </a:rPr>
              <a:t>Check the accuracy (</a:t>
            </a:r>
            <a:r>
              <a:rPr lang="en-GB" sz="1000" dirty="0">
                <a:solidFill>
                  <a:srgbClr val="0948CB"/>
                </a:solidFill>
                <a:latin typeface="Consolas" panose="020B0609020204030204" pitchFamily="49" charset="0"/>
              </a:rPr>
              <a:t>score </a:t>
            </a:r>
            <a:r>
              <a:rPr lang="en-GB" sz="1000" dirty="0">
                <a:solidFill>
                  <a:srgbClr val="0948CB"/>
                </a:solidFill>
              </a:rPr>
              <a:t>and</a:t>
            </a:r>
            <a:r>
              <a:rPr lang="en-GB" sz="1000" dirty="0">
                <a:solidFill>
                  <a:srgbClr val="0948CB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948CB"/>
                </a:solidFill>
                <a:latin typeface="Consolas" panose="020B0609020204030204" pitchFamily="49" charset="0"/>
              </a:rPr>
              <a:t>best_score</a:t>
            </a:r>
            <a:r>
              <a:rPr lang="en-GB" sz="1000" dirty="0">
                <a:solidFill>
                  <a:srgbClr val="0948CB"/>
                </a:solidFill>
                <a:latin typeface="Consolas" panose="020B0609020204030204" pitchFamily="49" charset="0"/>
              </a:rPr>
              <a:t>_</a:t>
            </a:r>
            <a:r>
              <a:rPr lang="en-GB" sz="1000" dirty="0">
                <a:solidFill>
                  <a:srgbClr val="0948CB"/>
                </a:solidFill>
              </a:rPr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948CB"/>
                </a:solidFill>
              </a:rPr>
              <a:t>Plot and examine the Confusion Matrix</a:t>
            </a:r>
          </a:p>
          <a:p>
            <a:endParaRPr lang="en-GB" sz="1400" dirty="0">
              <a:solidFill>
                <a:srgbClr val="0948CB"/>
              </a:solidFill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EDEF60D0-E34D-4BF2-91AF-AA41945706AD}"/>
              </a:ext>
            </a:extLst>
          </p:cNvPr>
          <p:cNvSpPr txBox="1">
            <a:spLocks/>
          </p:cNvSpPr>
          <p:nvPr/>
        </p:nvSpPr>
        <p:spPr>
          <a:xfrm>
            <a:off x="8330755" y="2074448"/>
            <a:ext cx="2733799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948CB"/>
                </a:solidFill>
              </a:rPr>
              <a:t>Finding the Best Classification Model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416AF34B-A4D3-4B3C-BE8E-3FDD87E7BFDB}"/>
              </a:ext>
            </a:extLst>
          </p:cNvPr>
          <p:cNvSpPr txBox="1">
            <a:spLocks/>
          </p:cNvSpPr>
          <p:nvPr/>
        </p:nvSpPr>
        <p:spPr>
          <a:xfrm>
            <a:off x="8330756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948CB"/>
                </a:solidFill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948CB"/>
                </a:solidFill>
              </a:rPr>
              <a:t>The model with the highest accuracy score is determined as the best performing model</a:t>
            </a:r>
            <a:endParaRPr lang="en-GB" sz="1800" dirty="0">
              <a:solidFill>
                <a:srgbClr val="0948CB"/>
              </a:solidFill>
            </a:endParaRPr>
          </a:p>
        </p:txBody>
      </p:sp>
      <p:sp>
        <p:nvSpPr>
          <p:cNvPr id="14" name="Arrow: Right 14">
            <a:extLst>
              <a:ext uri="{FF2B5EF4-FFF2-40B4-BE49-F238E27FC236}">
                <a16:creationId xmlns="" xmlns:a16="http://schemas.microsoft.com/office/drawing/2014/main" id="{65F135F2-FAEB-4ADF-8D3D-120DEB6BD95C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rgbClr val="0948CB"/>
              </a:solidFill>
            </a:endParaRPr>
          </a:p>
        </p:txBody>
      </p:sp>
      <p:sp>
        <p:nvSpPr>
          <p:cNvPr id="15" name="Arrow: Right 15">
            <a:extLst>
              <a:ext uri="{FF2B5EF4-FFF2-40B4-BE49-F238E27FC236}">
                <a16:creationId xmlns="" xmlns:a16="http://schemas.microsoft.com/office/drawing/2014/main" id="{6E840AD5-887F-4118-870B-DC12633121B8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rgbClr val="0948CB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6099DD02-F20F-411A-AA6B-19855569220E}"/>
              </a:ext>
            </a:extLst>
          </p:cNvPr>
          <p:cNvGrpSpPr/>
          <p:nvPr/>
        </p:nvGrpSpPr>
        <p:grpSpPr>
          <a:xfrm>
            <a:off x="6610886" y="2168392"/>
            <a:ext cx="493689" cy="533524"/>
            <a:chOff x="5808998" y="4603333"/>
            <a:chExt cx="627520" cy="678153"/>
          </a:xfrm>
          <a:solidFill>
            <a:srgbClr val="FF0000"/>
          </a:solidFill>
        </p:grpSpPr>
        <p:sp>
          <p:nvSpPr>
            <p:cNvPr id="17" name="Freeform: Shape 23">
              <a:extLst>
                <a:ext uri="{FF2B5EF4-FFF2-40B4-BE49-F238E27FC236}">
                  <a16:creationId xmlns="" xmlns:a16="http://schemas.microsoft.com/office/drawing/2014/main" id="{07D883C1-464F-4C67-B17F-FD5247B4E829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948CB"/>
                </a:solidFill>
              </a:endParaRPr>
            </a:p>
          </p:txBody>
        </p:sp>
        <p:sp>
          <p:nvSpPr>
            <p:cNvPr id="18" name="Freeform: Shape 24">
              <a:extLst>
                <a:ext uri="{FF2B5EF4-FFF2-40B4-BE49-F238E27FC236}">
                  <a16:creationId xmlns="" xmlns:a16="http://schemas.microsoft.com/office/drawing/2014/main" id="{4C6B533D-FB98-45EA-AD25-C054F782A646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948CB"/>
                </a:solidFill>
              </a:endParaRPr>
            </a:p>
          </p:txBody>
        </p:sp>
        <p:sp>
          <p:nvSpPr>
            <p:cNvPr id="19" name="Freeform: Shape 25">
              <a:extLst>
                <a:ext uri="{FF2B5EF4-FFF2-40B4-BE49-F238E27FC236}">
                  <a16:creationId xmlns="" xmlns:a16="http://schemas.microsoft.com/office/drawing/2014/main" id="{FEFDD900-2DAA-4B04-97DB-7AA2D5D34562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948CB"/>
                </a:solidFill>
              </a:endParaRPr>
            </a:p>
          </p:txBody>
        </p:sp>
        <p:sp>
          <p:nvSpPr>
            <p:cNvPr id="20" name="Freeform: Shape 26">
              <a:extLst>
                <a:ext uri="{FF2B5EF4-FFF2-40B4-BE49-F238E27FC236}">
                  <a16:creationId xmlns="" xmlns:a16="http://schemas.microsoft.com/office/drawing/2014/main" id="{32E91955-5656-4290-A2B5-2129F205A14E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948CB"/>
                </a:solidFill>
              </a:endParaRPr>
            </a:p>
          </p:txBody>
        </p:sp>
        <p:sp>
          <p:nvSpPr>
            <p:cNvPr id="21" name="Freeform: Shape 27">
              <a:extLst>
                <a:ext uri="{FF2B5EF4-FFF2-40B4-BE49-F238E27FC236}">
                  <a16:creationId xmlns="" xmlns:a16="http://schemas.microsoft.com/office/drawing/2014/main" id="{B8EBE2BC-5CA9-4209-AADE-286EB67F83F2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948CB"/>
                </a:solidFill>
              </a:endParaRPr>
            </a:p>
          </p:txBody>
        </p:sp>
        <p:sp>
          <p:nvSpPr>
            <p:cNvPr id="22" name="Freeform: Shape 28">
              <a:extLst>
                <a:ext uri="{FF2B5EF4-FFF2-40B4-BE49-F238E27FC236}">
                  <a16:creationId xmlns="" xmlns:a16="http://schemas.microsoft.com/office/drawing/2014/main" id="{A41A1497-BE6F-478E-9A75-7701F69443A1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948CB"/>
                </a:solidFill>
              </a:endParaRPr>
            </a:p>
          </p:txBody>
        </p:sp>
      </p:grpSp>
      <p:sp>
        <p:nvSpPr>
          <p:cNvPr id="23" name="Graphic 31" descr="Trophy with solid fill">
            <a:extLst>
              <a:ext uri="{FF2B5EF4-FFF2-40B4-BE49-F238E27FC236}">
                <a16:creationId xmlns="" xmlns:a16="http://schemas.microsoft.com/office/drawing/2014/main" id="{CCC33B09-9283-4AA2-B86E-82F36479DE2E}"/>
              </a:ext>
            </a:extLst>
          </p:cNvPr>
          <p:cNvSpPr/>
          <p:nvPr/>
        </p:nvSpPr>
        <p:spPr>
          <a:xfrm>
            <a:off x="10920536" y="2161787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rgbClr val="FF0000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>
                <a:solidFill>
                  <a:srgbClr val="0948CB"/>
                </a:solidFill>
              </a:rPr>
              <a:t>1</a:t>
            </a:r>
          </a:p>
        </p:txBody>
      </p:sp>
      <p:grpSp>
        <p:nvGrpSpPr>
          <p:cNvPr id="24" name="Graphic 34" descr="Gears with solid fill">
            <a:extLst>
              <a:ext uri="{FF2B5EF4-FFF2-40B4-BE49-F238E27FC236}">
                <a16:creationId xmlns="" xmlns:a16="http://schemas.microsoft.com/office/drawing/2014/main" id="{072446BE-97CC-4B96-BD1A-C57DDAD7EFF2}"/>
              </a:ext>
            </a:extLst>
          </p:cNvPr>
          <p:cNvGrpSpPr/>
          <p:nvPr/>
        </p:nvGrpSpPr>
        <p:grpSpPr>
          <a:xfrm>
            <a:off x="2947422" y="2213176"/>
            <a:ext cx="414511" cy="532054"/>
            <a:chOff x="6572721" y="4986786"/>
            <a:chExt cx="621030" cy="751522"/>
          </a:xfrm>
          <a:solidFill>
            <a:srgbClr val="FF0000"/>
          </a:solidFill>
        </p:grpSpPr>
        <p:sp>
          <p:nvSpPr>
            <p:cNvPr id="25" name="Freeform: Shape 36">
              <a:extLst>
                <a:ext uri="{FF2B5EF4-FFF2-40B4-BE49-F238E27FC236}">
                  <a16:creationId xmlns="" xmlns:a16="http://schemas.microsoft.com/office/drawing/2014/main" id="{6E1C6504-1A1C-4808-89E7-A1415B71F972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948CB"/>
                </a:solidFill>
              </a:endParaRPr>
            </a:p>
          </p:txBody>
        </p:sp>
        <p:sp>
          <p:nvSpPr>
            <p:cNvPr id="26" name="Freeform: Shape 37">
              <a:extLst>
                <a:ext uri="{FF2B5EF4-FFF2-40B4-BE49-F238E27FC236}">
                  <a16:creationId xmlns="" xmlns:a16="http://schemas.microsoft.com/office/drawing/2014/main" id="{78737F48-4961-4CEE-9BF3-B2C24547F4AD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948CB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=""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4"/>
            <a:ext cx="569118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scatter plot of Launch Site vs. Flight Number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 the number of flights increases, the rate of success at a launch site increases.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Most of the early flights (flight numbers &lt; 30) were launched from CCAFS SLC 40, and were generally unsuccessful.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flights from VAFB SLC 4E also show this trend, that earlier flights were less successful.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early flights were launched from KSC LC 39A, so the launches from this site are more successful.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Above a flight number of around 30, there are significantly more successful landings (Class = 1).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="" xmlns:a16="http://schemas.microsoft.com/office/drawing/2014/main" id="{5C6B8411-6279-4942-BECF-0E7DE0803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4"/>
            <a:ext cx="4323035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scatter plot of Launch Site vs. Payload Mass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Above a payload mass of around 7000 kg, there are very few unsuccessful landings, but there is also far less data for these heavier launches.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is no clear correlation between payload mass and success rate for a given launch site.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sites launched a variety of payload masses, with most of the launches from CCAFS SLC 40 being comparatively lighter payloads (with some outliers).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55169FBA-5246-41EB-B939-86215F8A6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3" y="1484786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=""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4"/>
            <a:ext cx="4683075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bar chart of Success Rate vs. Orbit Type shows that the following orbits have the highest (100%) success rate: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ES-L1 (Earth-Sun First Lagrangian Point)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 (Geostationary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HEO (High Earth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SSO (Sun-synchronous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orbit with the lowest (0%) success rate is: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 (Heliocentric Orbit)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="" xmlns:a16="http://schemas.microsoft.com/office/drawing/2014/main" id="{E3DB5035-D572-425E-90E8-DECB9D02F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30" y="1457693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4"/>
            <a:ext cx="461106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scatter plot of Orbit Type vs. Flight number shows a few useful things that the previous plots did not, such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100% success rate of GEO, HEO, and ES-L1 orbits can be explained by only having 1 flight into the respective orbits.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100% success rate in SSO is more impressive, with 5 successful flights.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is little relationship between Flight Number and Success Rate for GTO.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="" xmlns:a16="http://schemas.microsoft.com/office/drawing/2014/main" id="{D7DE6A59-7FE8-4904-BC04-04086A45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1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4"/>
            <a:ext cx="4827091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scatter plot of Orbit Type vs. Payload Mass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following orbit types have more success with heavy payloads:</a:t>
            </a:r>
          </a:p>
          <a:p>
            <a:pPr marL="4635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 (although the number of data points is small)</a:t>
            </a:r>
          </a:p>
          <a:p>
            <a:pPr marL="4635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ISS</a:t>
            </a:r>
          </a:p>
          <a:p>
            <a:pPr marL="4635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LEO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GTO, the relationship between payload mass and success rate is unclear.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VLEO (Very Low Earth Orbit) launches are associated with heavier payloads, which makes intuitive sense.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="" xmlns:a16="http://schemas.microsoft.com/office/drawing/2014/main" id="{0F7D7359-C671-4EFA-B6BA-5AB82E5E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803"/>
            <a:ext cx="6043747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4"/>
            <a:ext cx="5259139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line chart of yearly average success rate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Between 2010 and 2013, all landings were unsuccessful (as the success rate is 0).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 2013, the success rate generally increased, despite small dips in 2018 and 2020.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 2016, there was always a greater than 50% chance of success.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="" xmlns:a16="http://schemas.microsoft.com/office/drawing/2014/main" id="{74B0CCA0-DFEF-4B88-9E2F-5F59C2C95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9" y="1430898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5" y="1447804"/>
            <a:ext cx="11382375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 the names of the unique launch sites.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word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UNIQUE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returns only unique values from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LAUNCH_SITE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column of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SPACEXTBL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table.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37ED244-1CA2-4FC0-A950-0A159CC7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7" y="2291002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10">
            <a:extLst>
              <a:ext uri="{FF2B5EF4-FFF2-40B4-BE49-F238E27FC236}">
                <a16:creationId xmlns="" xmlns:a16="http://schemas.microsoft.com/office/drawing/2014/main" id="{1C53322C-9E51-4115-A482-EF76877B1F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846E2ECD-CD23-4E88-8141-3D76CEFB6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3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 5 records where launch sites begin with ‘CCA’.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LIMIT 5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fetches only 5 records, and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LIKE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is used with the wild card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8986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‘CCA%’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retrieve string values beginning with ‘CCA’.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="" xmlns:a16="http://schemas.microsoft.com/office/drawing/2014/main" id="{8C39345D-4695-4B4C-BB7C-CD29C2AFC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2560730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9205A87-4C93-4F34-8255-9BAAB28FC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0">
            <a:extLst>
              <a:ext uri="{FF2B5EF4-FFF2-40B4-BE49-F238E27FC236}">
                <a16:creationId xmlns="" xmlns:a16="http://schemas.microsoft.com/office/drawing/2014/main" id="{F4AC64F1-8C9D-4DBB-8A19-981829822467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=""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the total payload carried by boosters from NASA.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SUM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is used to calculate the total of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LAUNCH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column, and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SUM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(and the associated condition) filters the results to only boosters from NASA (CRS).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BC50FD34-5E89-43E4-B0A3-875A7B0B1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2" y="2481016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02038D2-65BB-44EC-A438-BB9B260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999" y="3004230"/>
            <a:ext cx="2141191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2">
            <a:extLst>
              <a:ext uri="{FF2B5EF4-FFF2-40B4-BE49-F238E27FC236}">
                <a16:creationId xmlns="" xmlns:a16="http://schemas.microsoft.com/office/drawing/2014/main" id="{5D85504F-EB95-434D-BFDE-57EEB165C10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=""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the average payload mass carried by booster version F9 v1.1.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AVG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is used to calculate the average of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PAYLOAD_MASS__KG_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column, and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keyword (and the associated condition) filters the results to only the F9 v1.1 booster version.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6076630-D089-4035-BE64-B1AC97D7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63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A28D3CA6-E066-48F2-83D6-0C47F8209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4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Arrow: Right 11">
            <a:extLst>
              <a:ext uri="{FF2B5EF4-FFF2-40B4-BE49-F238E27FC236}">
                <a16:creationId xmlns="" xmlns:a16="http://schemas.microsoft.com/office/drawing/2014/main" id="{801B4DEE-B97E-4921-9A67-9F2D2730D05E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=""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 the dates of the first successful landing outcome on ground pad.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is used to calculate the minimum of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column, i.e. the first date, and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keyword (and the associated condition) filters the results to only the successful ground pad landings.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4D323A5A-6436-4B65-9875-46D896711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21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F7CE297-E8D5-47EE-A874-5A05AD52E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381" y="3081642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2">
            <a:extLst>
              <a:ext uri="{FF2B5EF4-FFF2-40B4-BE49-F238E27FC236}">
                <a16:creationId xmlns="" xmlns:a16="http://schemas.microsoft.com/office/drawing/2014/main" id="{95549343-9BDE-4AD6-956A-51D7C55E2D4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=""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the names of boosters which have successfully landed on drone ship and had payload mass greater than 4000 but less than 6000.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is used to filter the results to include only those that satisfy both conditions in the brackets (as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is also used).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allows for 4000 &lt; x &lt; 6000 values to be selected.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="" xmlns:a16="http://schemas.microsoft.com/office/drawing/2014/main" id="{71C3FEA7-96A8-4984-AD5D-6171B6995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7DB6356-78B7-479A-A3F7-0FB23A057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611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0" name="Arrow: Right 7">
            <a:extLst>
              <a:ext uri="{FF2B5EF4-FFF2-40B4-BE49-F238E27FC236}">
                <a16:creationId xmlns="" xmlns:a16="http://schemas.microsoft.com/office/drawing/2014/main" id="{8110911A-B0A5-4963-A1A6-A1E9F9E4AD9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=""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Espace réservé du texte 8">
            <a:extLst>
              <a:ext uri="{FF2B5EF4-FFF2-40B4-BE49-F238E27FC236}">
                <a16:creationId xmlns="" xmlns:a16="http://schemas.microsoft.com/office/drawing/2014/main" id="{62331484-B8FF-4E3E-BF36-A07F2A79E765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627291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Summary of Methodologies:</a:t>
            </a:r>
          </a:p>
          <a:p>
            <a:pPr marL="18415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project follows these steps: </a:t>
            </a:r>
          </a:p>
          <a:p>
            <a:pPr marL="819150" marR="0" lvl="2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Collection</a:t>
            </a:r>
          </a:p>
          <a:p>
            <a:pPr marL="819150" marR="0" lvl="2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Wrangling </a:t>
            </a:r>
          </a:p>
          <a:p>
            <a:pPr marL="819150" marR="0" lvl="2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Exploratory Data Analysis</a:t>
            </a:r>
          </a:p>
          <a:p>
            <a:pPr marL="819150" marR="0" lvl="2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Interactive Visual Analytics</a:t>
            </a:r>
          </a:p>
          <a:p>
            <a:pPr marL="819150" marR="0" lvl="2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Predictive Analysis (Classification)</a:t>
            </a:r>
          </a:p>
          <a:p>
            <a:pPr marL="11430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Summary of Results:</a:t>
            </a:r>
          </a:p>
          <a:p>
            <a:pPr marL="18415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project produced the following outputs and visualizations:</a:t>
            </a:r>
          </a:p>
          <a:p>
            <a:pPr marL="819150" marR="0" lvl="2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Exploratory Data Analysis (EDA) results </a:t>
            </a:r>
          </a:p>
          <a:p>
            <a:pPr marL="819150" marR="0" lvl="2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Geospatial analytics</a:t>
            </a:r>
          </a:p>
          <a:p>
            <a:pPr marL="819150" marR="0" lvl="2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Interactive dashboard</a:t>
            </a:r>
          </a:p>
          <a:p>
            <a:pPr marL="819150" marR="0" lvl="2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Predictive analysis of classification models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="" xmlns:a16="http://schemas.microsoft.com/office/drawing/2014/main" id="{D8442E8E-37C2-487B-870C-2D6D735A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32F75B6-D7DF-44D5-A965-AA890E09B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9" y="3458644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226A540-05CE-433F-B2F1-A637EA9FC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DD30B7B-4A9D-4352-8A66-45F757FA40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the total number of successful and failure mission outcome.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COUNT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is used to calculate the total number of mission outcomes, and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GROUPBY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is also used to group these results by the type of mission outcome.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="" xmlns:a16="http://schemas.microsoft.com/office/drawing/2014/main" id="{1B68E7D9-81E5-4460-973D-88FDAF92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50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813E184-31A4-44F6-8E04-B0422120E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618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="" xmlns:a16="http://schemas.microsoft.com/office/drawing/2014/main" id="{D00A55F6-95C7-4941-9E59-02BD45A5A209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=""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4"/>
            <a:ext cx="9219579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the names of the booster which have carried the maximum payload mass.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8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kumimoji="0" lang="en-GB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subquery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used here.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statement within the brackets finds the maximum payload, and this value is used in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condition.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DISTINCT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is then used to retrieve only distinct /unique booster versions.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8DB41782-2457-491F-AB72-BBC3943EA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4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175836D-2FD9-429E-AE10-7F89B7A43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821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="" xmlns:a16="http://schemas.microsoft.com/office/drawing/2014/main" id="{037B3AE1-6D36-4754-9B2A-EE291B5EC6E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=""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the failed </a:t>
            </a:r>
            <a:r>
              <a:rPr kumimoji="0" lang="en-GB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landing_outcomes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drone ship, their booster versions, and launch site names for in year 2015.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is used to filter the results for only failed landing outcomes,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only for the year of 2015.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="" xmlns:a16="http://schemas.microsoft.com/office/drawing/2014/main" id="{27D49347-C0E6-4AA9-B25C-30060E244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9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5CB2688-64E0-47C0-BA64-C6A7DC60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6" y="2981265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="" xmlns:a16="http://schemas.microsoft.com/office/drawing/2014/main" id="{8316B8CA-7D59-4050-A066-9B5625E6A7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=""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Rank the count of landing outcomes (such as Failure (drone ship) or Success (ground pad)) between the date 2010-06-04 and 2017-03-20, in descending order.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is used with the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to filter the results to dates only within those specified. The results are then grouped and ordered, using the keywords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 BY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ORDER BY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respectively, where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DESC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used to specify the descending order.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E1ACC389-5CD4-4704-8926-D2C2BC056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8" y="2438893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60491BC-24C6-41C4-B191-B66AC1EDF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5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="" xmlns:a16="http://schemas.microsoft.com/office/drawing/2014/main" id="{00593BBD-21D6-4EFD-BA6D-CF55DBAFE91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=""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=""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 smtClean="0"/>
              <a:t>ALL LAUNCH SITES ON A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4458157"/>
            <a:ext cx="6051227" cy="2129771"/>
          </a:xfrm>
          <a:prstGeom prst="rect">
            <a:avLst/>
          </a:prstGeom>
        </p:spPr>
        <p:txBody>
          <a:bodyPr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SpaceX launch sites are on coasts of the United States of America, specifically Florida and California.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30E6953-316E-42EB-95D1-99F67DA41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3"/>
          <a:stretch/>
        </p:blipFill>
        <p:spPr>
          <a:xfrm>
            <a:off x="404813" y="1248495"/>
            <a:ext cx="5418251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F1A4898-110E-45CB-9796-031F12CC5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062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D5DAAF4-F0FD-496A-A5FD-EDD46E8D9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4F9D811-0565-48B1-B761-E038A313E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A431E1EE-7A9E-47B1-8975-52E55A84DDFB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1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11FF143-CEC6-4CA3-89FE-0F8B1F81702C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73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7479C3A5-0B3A-45AB-A779-91C6A72446F6}"/>
              </a:ext>
            </a:extLst>
          </p:cNvPr>
          <p:cNvCxnSpPr>
            <a:cxnSpLocks/>
          </p:cNvCxnSpPr>
          <p:nvPr/>
        </p:nvCxnSpPr>
        <p:spPr>
          <a:xfrm flipH="1" flipV="1">
            <a:off x="7997827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 smtClean="0"/>
              <a:t>SUCCESS/FAILED LAUNCHES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6607177" y="1447801"/>
            <a:ext cx="5203825" cy="2139004"/>
          </a:xfrm>
          <a:prstGeom prst="rect">
            <a:avLst/>
          </a:prstGeom>
        </p:spPr>
        <p:txBody>
          <a:bodyPr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Launches have been grouped into clusters, and annotated with </a:t>
            </a: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rgbClr val="058A0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green icons </a:t>
            </a: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successful launches, and </a:t>
            </a: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rgbClr val="FF050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 icons </a:t>
            </a: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failed launches.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2AA3B8A-3CD7-47BB-B21C-38E0FA081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" r="9066" b="33706"/>
          <a:stretch/>
        </p:blipFill>
        <p:spPr>
          <a:xfrm>
            <a:off x="373297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F5D76AB-E091-47AB-A966-C5CD296A8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ECC085B-B9D2-4EAC-82D4-CB8F3EE45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2D8F57-0A7F-4E3A-9FD1-1C052BAC7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499" y="4625120"/>
            <a:ext cx="2362727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042C343-0EF8-49CE-B308-CDA647A30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6" y="4436805"/>
            <a:ext cx="1732667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CA010C29-FACA-4FCC-8071-A538F22931E5}"/>
              </a:ext>
            </a:extLst>
          </p:cNvPr>
          <p:cNvCxnSpPr>
            <a:cxnSpLocks/>
          </p:cNvCxnSpPr>
          <p:nvPr/>
        </p:nvCxnSpPr>
        <p:spPr>
          <a:xfrm flipH="1">
            <a:off x="571167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846C6886-0DA4-41B4-9089-8CC8574CAC1F}"/>
              </a:ext>
            </a:extLst>
          </p:cNvPr>
          <p:cNvCxnSpPr>
            <a:cxnSpLocks/>
          </p:cNvCxnSpPr>
          <p:nvPr/>
        </p:nvCxnSpPr>
        <p:spPr>
          <a:xfrm flipH="1">
            <a:off x="3590479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BFFCB056-11ED-4BB9-8976-35C2C46E8C91}"/>
              </a:ext>
            </a:extLst>
          </p:cNvPr>
          <p:cNvCxnSpPr>
            <a:cxnSpLocks/>
          </p:cNvCxnSpPr>
          <p:nvPr/>
        </p:nvCxnSpPr>
        <p:spPr>
          <a:xfrm>
            <a:off x="4060033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mc="http://schemas.openxmlformats.org/markup-compatibility/2006" xmlns:a16="http://schemas.microsoft.com/office/drawing/2014/main" id="{80D44313-C0AE-4654-9D60-DEC2AF70D33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92396" y="4972188"/>
            <a:ext cx="299761" cy="369332"/>
          </a:xfrm>
          <a:prstGeom prst="rect">
            <a:avLst/>
          </a:prstGeom>
          <a:blipFill>
            <a:blip r:embed="rId8"/>
            <a:stretch>
              <a:fillRect l="-10204" r="-10204"/>
            </a:stretch>
          </a:blipFill>
        </p:spPr>
        <p:txBody>
          <a:bodyPr/>
          <a:lstStyle/>
          <a:p>
            <a:r>
              <a:rPr lang="en-GB">
                <a:noFill/>
              </a:rPr>
              <a:t>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4CF0C46-6155-4C75-A554-8D2029DED5AE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CCAFS SLC-40 and CCAFS LC-40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F38EB93-4343-4D23-962B-7E16FEFDB7D0}"/>
              </a:ext>
            </a:extLst>
          </p:cNvPr>
          <p:cNvSpPr txBox="1"/>
          <p:nvPr/>
        </p:nvSpPr>
        <p:spPr>
          <a:xfrm>
            <a:off x="3682614" y="4217800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KSC LC-39A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7C6D80A-8CB8-43E7-919A-881ECCFB1F0F}"/>
              </a:ext>
            </a:extLst>
          </p:cNvPr>
          <p:cNvSpPr txBox="1"/>
          <p:nvPr/>
        </p:nvSpPr>
        <p:spPr>
          <a:xfrm>
            <a:off x="529277" y="4012458"/>
            <a:ext cx="173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VAFB SLC-4E</a:t>
            </a:r>
          </a:p>
        </p:txBody>
      </p:sp>
    </p:spTree>
    <p:extLst>
      <p:ext uri="{BB962C8B-B14F-4D97-AF65-F5344CB8AC3E}">
        <p14:creationId xmlns=""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 smtClean="0"/>
              <a:t>PROXIMITY OF LAUNCH SITES TO OTHER POINTS OF INTEREST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7968209" y="1270409"/>
            <a:ext cx="3826539" cy="211140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 launch sites in close proximity to railways?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YES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The coastline is only 0.87 km due East.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 launch sites in close proximity to highways? </a:t>
            </a: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YES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The nearest highway is only 0.59km away.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 launch sites in close proximity to railways?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 smtClean="0">
                <a:solidFill>
                  <a:srgbClr val="1C7DDB"/>
                </a:solidFill>
              </a:rPr>
              <a:t>	</a:t>
            </a:r>
            <a:r>
              <a:rPr lang="en-GB" sz="1200" dirty="0" smtClean="0">
                <a:solidFill>
                  <a:srgbClr val="1C7DDB"/>
                </a:solidFill>
              </a:rPr>
              <a:t>Y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The nearest railway is only 1.29 km away.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 launch sites keep certain distance away from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cities?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YES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The nearest city is 51.74 km away.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FAA4731-007A-47A7-94F7-484E3894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8" y="3555195"/>
            <a:ext cx="6996159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9ED85067-8CA6-4F75-9A4E-74946631A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9" y="3559832"/>
            <a:ext cx="3826539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A04E53BE-7195-40F2-8D36-E8466105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763" y="1361702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0ABECE6-E742-4972-B0B5-12B361F46DE6}"/>
              </a:ext>
            </a:extLst>
          </p:cNvPr>
          <p:cNvSpPr txBox="1"/>
          <p:nvPr/>
        </p:nvSpPr>
        <p:spPr>
          <a:xfrm>
            <a:off x="770011" y="1756229"/>
            <a:ext cx="3599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1C7DDB"/>
                </a:solidFill>
              </a:rPr>
              <a:t>Using the CCAFS SLC-40 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=""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=""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 smtClean="0"/>
              <a:t>launch success count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A0F202F-B05D-4A96-A811-E17C7C676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launch site </a:t>
            </a: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KSC LC-39 A</a:t>
            </a: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had the most successful launches, with 41.7% of the total successful launches.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8068" y="1112982"/>
            <a:ext cx="8315932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GB" b="1" dirty="0" smtClean="0">
              <a:solidFill>
                <a:srgbClr val="0B49CB"/>
              </a:solidFill>
              <a:latin typeface="Ubuntu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2000" b="1" dirty="0" err="1" smtClean="0">
                <a:solidFill>
                  <a:srgbClr val="0B49CB"/>
                </a:solidFill>
                <a:latin typeface="Ubuntu"/>
              </a:rPr>
              <a:t>SpaceX</a:t>
            </a:r>
            <a:r>
              <a:rPr lang="en-GB" sz="2000" b="1" dirty="0" smtClean="0">
                <a:solidFill>
                  <a:srgbClr val="0B49CB"/>
                </a:solidFill>
                <a:latin typeface="Ubuntu"/>
              </a:rPr>
              <a:t> launches Falcon 9 rockets at a cost of around $62m. This is considerably cheaper than other providers (which usually cost upwards of $165m), and much of the savings are because </a:t>
            </a:r>
            <a:r>
              <a:rPr lang="en-GB" sz="2000" b="1" dirty="0" err="1" smtClean="0">
                <a:solidFill>
                  <a:srgbClr val="0B49CB"/>
                </a:solidFill>
                <a:latin typeface="Ubuntu"/>
              </a:rPr>
              <a:t>SpaceX</a:t>
            </a:r>
            <a:r>
              <a:rPr lang="en-GB" sz="2000" b="1" dirty="0" smtClean="0">
                <a:solidFill>
                  <a:srgbClr val="0B49CB"/>
                </a:solidFill>
                <a:latin typeface="Ubuntu"/>
              </a:rPr>
              <a:t> can land, and then re-use the first stage of the rocket.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GB" sz="2000" b="1" dirty="0" smtClean="0">
              <a:solidFill>
                <a:srgbClr val="0B49CB"/>
              </a:solidFill>
              <a:latin typeface="Ubuntu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2000" b="1" dirty="0" smtClean="0">
                <a:solidFill>
                  <a:srgbClr val="0B49CB"/>
                </a:solidFill>
                <a:latin typeface="Ubuntu"/>
              </a:rPr>
              <a:t>If we can make predictions on whether the first stage will land, we can determine the cost of a launch, and use this information to assess whether or not an alternate company should bid and </a:t>
            </a:r>
            <a:r>
              <a:rPr lang="en-GB" sz="2000" b="1" dirty="0" err="1" smtClean="0">
                <a:solidFill>
                  <a:srgbClr val="0B49CB"/>
                </a:solidFill>
                <a:latin typeface="Ubuntu"/>
              </a:rPr>
              <a:t>SpaceX</a:t>
            </a:r>
            <a:r>
              <a:rPr lang="en-GB" sz="2000" b="1" dirty="0" smtClean="0">
                <a:solidFill>
                  <a:srgbClr val="0B49CB"/>
                </a:solidFill>
                <a:latin typeface="Ubuntu"/>
              </a:rPr>
              <a:t> for a rocket launch.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GB" sz="2000" b="1" dirty="0" smtClean="0">
              <a:solidFill>
                <a:srgbClr val="0B49CB"/>
              </a:solidFill>
              <a:latin typeface="Ubuntu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2000" b="1" dirty="0" smtClean="0">
                <a:solidFill>
                  <a:srgbClr val="0B49CB"/>
                </a:solidFill>
                <a:latin typeface="Ubuntu"/>
              </a:rPr>
              <a:t>This project will ultimately predict if the Space X Falcon 9 first stage will land successfully</a:t>
            </a:r>
            <a:r>
              <a:rPr lang="en-GB" sz="2000" dirty="0" smtClean="0">
                <a:solidFill>
                  <a:srgbClr val="12ABDB"/>
                </a:solidFill>
                <a:latin typeface="Ubuntu"/>
              </a:rPr>
              <a:t>.</a:t>
            </a:r>
            <a:endParaRPr lang="en-GB" sz="2000" dirty="0">
              <a:solidFill>
                <a:srgbClr val="12ABDB"/>
              </a:solidFill>
              <a:latin typeface="Ubuntu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 smtClean="0"/>
              <a:t>Pie chart for the launch site with highest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30FB0D1-5109-4692-9BF6-206A16AE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:mc="http://schemas.openxmlformats.org/markup-compatibility/2006" xmlns="" id="{6B143B56-FB78-4699-ABB1-4666430E505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560496" y="6465888"/>
            <a:ext cx="1221616" cy="366895"/>
          </a:xfrm>
          <a:prstGeom prst="rect">
            <a:avLst/>
          </a:prstGeom>
          <a:blipFill>
            <a:blip r:embed="rId4"/>
            <a:stretch>
              <a:fillRect t="-163333" r="-9950" b="-240000"/>
            </a:stretch>
          </a:blipFill>
        </p:spPr>
        <p:txBody>
          <a:bodyPr/>
          <a:lstStyle/>
          <a:p>
            <a:r>
              <a:rPr lang="en-GB">
                <a:solidFill>
                  <a:srgbClr val="1C7DDB"/>
                </a:solidFill>
              </a:rPr>
              <a:t> 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49AF9B85-3EFD-4AFE-94A4-8829DDD539C9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1C7DDB"/>
                </a:solidFill>
              </a:rPr>
              <a:t>The launch site KSC LC-39 A also had the highest rate of successful launches, with a 76.9% success rate.</a:t>
            </a:r>
          </a:p>
        </p:txBody>
      </p:sp>
    </p:spTree>
    <p:extLst>
      <p:ext uri="{BB962C8B-B14F-4D97-AF65-F5344CB8AC3E}">
        <p14:creationId xmlns=""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 smtClean="0"/>
              <a:t>Launch Outcome VS. Payload scatter plot for all sites</a:t>
            </a:r>
            <a:endParaRPr lang="en-US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FE237DE-5068-439B-92F2-BC59C3C50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1"/>
          <a:stretch/>
        </p:blipFill>
        <p:spPr>
          <a:xfrm>
            <a:off x="7365138" y="134766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05F7CE-B552-4534-9640-58C6EBC20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55"/>
          <a:stretch/>
        </p:blipFill>
        <p:spPr>
          <a:xfrm>
            <a:off x="7396716" y="411298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4" y="4584969"/>
            <a:ext cx="5968594" cy="203195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Plotting the launch outcome vs. payload for all sites shows a gap around 4000 kg, so it makes sense to split the data into 2 ranges: 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 – 4000 kg (low payloads)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4000 – 10000 kg (massive payloads)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these 2 plots, it can be shown that the success for massive payloads is lower than that for low payloads.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is also worth noting that some booster types (v1.0 and B5) have not been launched with massive payloads.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02CF46-87EC-400B-B74C-E977A6801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38" y="1357190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75848518-4DB7-4DAD-B600-4D01734CCAF1}"/>
              </a:ext>
            </a:extLst>
          </p:cNvPr>
          <p:cNvCxnSpPr>
            <a:cxnSpLocks/>
          </p:cNvCxnSpPr>
          <p:nvPr/>
        </p:nvCxnSpPr>
        <p:spPr>
          <a:xfrm flipV="1">
            <a:off x="3317356" y="2363782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BF897C79-8842-4030-B024-07ED06BBDBE1}"/>
              </a:ext>
            </a:extLst>
          </p:cNvPr>
          <p:cNvSpPr/>
          <p:nvPr/>
        </p:nvSpPr>
        <p:spPr>
          <a:xfrm>
            <a:off x="1498304" y="3119115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1C7DDB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6586139-AE5C-472D-A07E-F0EAE9BE67BE}"/>
              </a:ext>
            </a:extLst>
          </p:cNvPr>
          <p:cNvSpPr/>
          <p:nvPr/>
        </p:nvSpPr>
        <p:spPr>
          <a:xfrm>
            <a:off x="3477859" y="3116603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1C7DDB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692F50B-038A-41B2-86BA-90EAF2CD9EEA}"/>
              </a:ext>
            </a:extLst>
          </p:cNvPr>
          <p:cNvSpPr/>
          <p:nvPr/>
        </p:nvSpPr>
        <p:spPr>
          <a:xfrm>
            <a:off x="7221138" y="120366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1C7DDB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D3B9AA0-D0D2-43E3-86A3-76CEFB47747A}"/>
              </a:ext>
            </a:extLst>
          </p:cNvPr>
          <p:cNvSpPr/>
          <p:nvPr/>
        </p:nvSpPr>
        <p:spPr>
          <a:xfrm>
            <a:off x="7252716" y="396898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1C7DDB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7FC7FF4-3442-4BB5-BF1C-9D892092DB5A}"/>
              </a:ext>
            </a:extLst>
          </p:cNvPr>
          <p:cNvSpPr txBox="1"/>
          <p:nvPr/>
        </p:nvSpPr>
        <p:spPr>
          <a:xfrm>
            <a:off x="1803749" y="3143628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1C7DDB"/>
                </a:solidFill>
              </a:rPr>
              <a:t>Low payloads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39B27C-493F-44E9-A644-15B842A0F7A6}"/>
              </a:ext>
            </a:extLst>
          </p:cNvPr>
          <p:cNvSpPr txBox="1"/>
          <p:nvPr/>
        </p:nvSpPr>
        <p:spPr>
          <a:xfrm>
            <a:off x="3791744" y="3142198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1C7DDB"/>
                </a:solidFill>
              </a:rPr>
              <a:t>Massive payloads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:mc="http://schemas.openxmlformats.org/markup-compatibility/2006" xmlns="" id="{4E4FEF0D-9D63-4C02-B634-5BD8355AA49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560496" y="6465888"/>
            <a:ext cx="1224822" cy="366895"/>
          </a:xfrm>
          <a:prstGeom prst="rect">
            <a:avLst/>
          </a:prstGeom>
          <a:blipFill>
            <a:blip r:embed="rId6"/>
            <a:stretch>
              <a:fillRect t="-163333" r="-10945" b="-240000"/>
            </a:stretch>
          </a:blipFill>
        </p:spPr>
        <p:txBody>
          <a:bodyPr/>
          <a:lstStyle/>
          <a:p>
            <a:r>
              <a:rPr lang="en-GB">
                <a:solidFill>
                  <a:srgbClr val="1C7DDB"/>
                </a:solidFill>
              </a:rPr>
              <a:t> </a:t>
            </a:r>
          </a:p>
        </p:txBody>
      </p:sp>
    </p:spTree>
    <p:extLst>
      <p:ext uri="{BB962C8B-B14F-4D97-AF65-F5344CB8AC3E}">
        <p14:creationId xmlns=""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=""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19179" cy="4951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Plotting the Accuracy Score and Best Score for each classification algorithm produces the following result: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Decision Tree </a:t>
            </a: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 has the highest classification accuracy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Accuracy Score is 94.44%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Best Score is 90.36%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9D02367-7FCC-49B8-B6BB-E790CF50A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81" y="4077072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xmlns="" id="{362C84B8-9330-40BA-81B8-2112EABB7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08370" y="4163358"/>
            <a:ext cx="4412805" cy="238985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xmlns="" id="{95696640-61FB-433D-8A2E-2CA09715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08370" y="1362532"/>
            <a:ext cx="4412804" cy="238985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6528048" y="1447800"/>
            <a:ext cx="5282952" cy="495141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 shown previously, best performing classification model is the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Decision Tree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model, with an accuracy of 94.44%.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explained by the confusion matrix, which shows only 1 out of 18 total results classified incorrectly (a false positive, shown in the top-right corner).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other 17 results are correctly classified (5 did not land, 12 did land).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xmlns="" id="{38452BA8-55EA-471E-B267-F26925DD0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06396" y="1436914"/>
            <a:ext cx="10464800" cy="63717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/>
            <a:r>
              <a:rPr lang="en-GB" sz="1800" dirty="0" smtClean="0"/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/>
            <a:r>
              <a:rPr lang="en-GB" sz="1800" dirty="0" smtClean="0"/>
              <a:t>Between 2010 and 2013, all landings were unsuccessful (as the success rate is 0).</a:t>
            </a:r>
          </a:p>
          <a:p>
            <a:pPr marL="349250" lvl="1" indent="-171450"/>
            <a:r>
              <a:rPr lang="en-GB" sz="1800" dirty="0" smtClean="0"/>
              <a:t>After 2013, the success rate generally increased, despite small dips in 2018 and 2020.</a:t>
            </a:r>
          </a:p>
          <a:p>
            <a:pPr marL="349250" lvl="1" indent="-171450"/>
            <a:r>
              <a:rPr lang="en-GB" sz="1800" dirty="0" smtClean="0"/>
              <a:t>After 2016, there was always a greater than 50% chance of success</a:t>
            </a:r>
            <a:r>
              <a:rPr lang="en-GB" sz="1800" dirty="0" smtClean="0"/>
              <a:t>.</a:t>
            </a:r>
            <a:endParaRPr lang="en-GB" sz="1800" dirty="0" smtClean="0"/>
          </a:p>
          <a:p>
            <a:pPr marL="171450" indent="-171450"/>
            <a:r>
              <a:rPr lang="en-GB" sz="1800" dirty="0" smtClean="0"/>
              <a:t>Orbit types ES-L1, GEO, HEO, and SSO, have the highest (100%) success rate.</a:t>
            </a:r>
          </a:p>
          <a:p>
            <a:pPr lvl="2"/>
            <a:r>
              <a:rPr lang="en-GB" sz="1800" dirty="0" smtClean="0"/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800" dirty="0" smtClean="0"/>
              <a:t>The 100% success rate in SSO is more impressive, with 5 successful flights.</a:t>
            </a:r>
          </a:p>
          <a:p>
            <a:pPr lvl="2"/>
            <a:r>
              <a:rPr lang="en-GB" sz="1800" dirty="0" smtClean="0"/>
              <a:t>The orbit types PO, ISS, and LEO, have more success with heavy payloads:</a:t>
            </a:r>
          </a:p>
          <a:p>
            <a:pPr lvl="2"/>
            <a:r>
              <a:rPr lang="en-GB" sz="1800" dirty="0" smtClean="0"/>
              <a:t>VLEO (Very Low Earth Orbit) launches are associated with heavier payloads, which makes intuitive sense</a:t>
            </a:r>
            <a:r>
              <a:rPr lang="en-GB" sz="1800" dirty="0" smtClean="0"/>
              <a:t>.</a:t>
            </a:r>
            <a:endParaRPr lang="en-GB" sz="1800" dirty="0" smtClean="0"/>
          </a:p>
          <a:p>
            <a:pPr marL="171450" indent="-171450"/>
            <a:r>
              <a:rPr lang="en-GB" sz="1800" dirty="0" smtClean="0"/>
              <a:t>The launch site KSC LC-39 A had the most successful launches, with 41.7% of the total successful launches, and also the highest rate of successful launches, with a 76.9% success rate. </a:t>
            </a:r>
          </a:p>
          <a:p>
            <a:pPr marL="171450" indent="-171450"/>
            <a:r>
              <a:rPr lang="en-GB" sz="1800" dirty="0" smtClean="0"/>
              <a:t>The success for massive payloads (over 4000kg) is lower than that for low payloads</a:t>
            </a:r>
            <a:r>
              <a:rPr lang="en-GB" sz="1800" dirty="0" smtClean="0"/>
              <a:t>.</a:t>
            </a:r>
            <a:endParaRPr lang="en-GB" sz="1800" dirty="0" smtClean="0"/>
          </a:p>
          <a:p>
            <a:pPr marL="171450" indent="-171450"/>
            <a:r>
              <a:rPr lang="en-GB" sz="1800" dirty="0" smtClean="0"/>
              <a:t>The best performing classification model is the Decision Tree model, with an accuracy of 94.44%.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1099A1-48BE-40EF-8C62-B563FE680D62}"/>
              </a:ext>
            </a:extLst>
          </p:cNvPr>
          <p:cNvSpPr txBox="1"/>
          <p:nvPr/>
        </p:nvSpPr>
        <p:spPr>
          <a:xfrm>
            <a:off x="154062" y="1193826"/>
            <a:ext cx="925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logic to clean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3B9C8A0-8640-47D3-B185-30DC87610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962" y="1506147"/>
            <a:ext cx="4176464" cy="3414799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325448A-C384-4DF2-B9BF-A96687A7C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498" y="4443614"/>
            <a:ext cx="4176464" cy="2414386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E53016-BAA8-40A7-B983-27AD43440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13" y="1962698"/>
            <a:ext cx="5806298" cy="201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=""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622DA3B6-DC47-4B36-985D-C5E3E531C22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numCol="2"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Collection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Making GET requests to the </a:t>
            </a:r>
            <a:r>
              <a:rPr kumimoji="0" lang="en-GB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SpaceX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REST API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 Scraping</a:t>
            </a:r>
            <a:endParaRPr kumimoji="0" lang="en-GB" sz="11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Wrangling 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the 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fillna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method to remove </a:t>
            </a:r>
            <a:r>
              <a:rPr kumimoji="0" lang="en-GB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NaN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values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the 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value_counts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method to determine the following:</a:t>
            </a:r>
          </a:p>
          <a:p>
            <a:pPr marL="704850" marR="0" lvl="2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 of launches on each site</a:t>
            </a:r>
          </a:p>
          <a:p>
            <a:pPr marL="704850" marR="0" lvl="2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 and occurrence of each orbit</a:t>
            </a:r>
          </a:p>
          <a:p>
            <a:pPr marL="704850" marR="0" lvl="2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 and occurrence of mission outcome per orbit type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Creating a landing outcome label that shows the following:</a:t>
            </a:r>
          </a:p>
          <a:p>
            <a:pPr marL="704850" marR="0" lvl="2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 when the booster did not land successfully</a:t>
            </a:r>
          </a:p>
          <a:p>
            <a:pPr marL="704850" marR="0" lvl="2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when the booster did land successfully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Exploratory Data Analysis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SQL queries to manipulate and evaluate the </a:t>
            </a:r>
            <a:r>
              <a:rPr kumimoji="0" lang="en-GB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SpaceX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dataset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Pandas and </a:t>
            </a:r>
            <a:r>
              <a:rPr kumimoji="0" lang="en-GB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Matplotlib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visualize relationships between variables, and determine patterns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Interactive Visual Analytics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Geospatial analytics using Folium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Creating an interactive dashboard using </a:t>
            </a:r>
            <a:r>
              <a:rPr kumimoji="0" lang="en-GB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Plotly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Dash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Modelling and Evaluation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</a:t>
            </a:r>
            <a:r>
              <a:rPr kumimoji="0" lang="en-GB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Scikit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-Learn to:</a:t>
            </a:r>
          </a:p>
          <a:p>
            <a:pPr marL="704850" marR="0" lvl="2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Pre-process (standardize) the data</a:t>
            </a:r>
          </a:p>
          <a:p>
            <a:pPr marL="704850" marR="0" lvl="2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Split the data into training and testing data using 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train_test_split</a:t>
            </a:r>
            <a:endParaRPr kumimoji="0" lang="en-GB" sz="14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704850" marR="0" lvl="2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Train different classification models</a:t>
            </a:r>
          </a:p>
          <a:p>
            <a:pPr marL="704850" marR="0" lvl="2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 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hyperparameters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using 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GridSearchCV</a:t>
            </a: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Plotting confusion matrices for each classification model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Assessing the accuracy of each classification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Collection – </a:t>
            </a:r>
            <a:r>
              <a:rPr lang="en-US" dirty="0" err="1" smtClean="0">
                <a:solidFill>
                  <a:srgbClr val="0B49CB"/>
                </a:solidFill>
                <a:latin typeface="Abadi"/>
              </a:rPr>
              <a:t>SpaceX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API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2F0C2330-BF1D-4503-B900-3E52703BF8F7}"/>
              </a:ext>
            </a:extLst>
          </p:cNvPr>
          <p:cNvSpPr txBox="1"/>
          <p:nvPr/>
        </p:nvSpPr>
        <p:spPr>
          <a:xfrm>
            <a:off x="107216" y="1367976"/>
            <a:ext cx="6212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B49CB"/>
                </a:solidFill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solidFill>
                <a:srgbClr val="0B49CB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92EA4B77-B14B-4AED-97DA-838569B509F9}"/>
              </a:ext>
            </a:extLst>
          </p:cNvPr>
          <p:cNvGrpSpPr/>
          <p:nvPr/>
        </p:nvGrpSpPr>
        <p:grpSpPr>
          <a:xfrm>
            <a:off x="7434416" y="476119"/>
            <a:ext cx="4032448" cy="1230027"/>
            <a:chOff x="6816081" y="381857"/>
            <a:chExt cx="4032448" cy="1230027"/>
          </a:xfrm>
        </p:grpSpPr>
        <p:grpSp>
          <p:nvGrpSpPr>
            <p:cNvPr id="54" name="Group 27">
              <a:extLst>
                <a:ext uri="{FF2B5EF4-FFF2-40B4-BE49-F238E27FC236}">
                  <a16:creationId xmlns="" xmlns:a16="http://schemas.microsoft.com/office/drawing/2014/main" id="{F7D9EF03-0D98-4A64-B0CA-E0D795AFB3A9}"/>
                </a:ext>
              </a:extLst>
            </p:cNvPr>
            <p:cNvGrpSpPr/>
            <p:nvPr/>
          </p:nvGrpSpPr>
          <p:grpSpPr>
            <a:xfrm>
              <a:off x="6881244" y="438325"/>
              <a:ext cx="3902122" cy="1117087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56" name="Picture 55">
                <a:extLst>
                  <a:ext uri="{FF2B5EF4-FFF2-40B4-BE49-F238E27FC236}">
                    <a16:creationId xmlns="" xmlns:a16="http://schemas.microsoft.com/office/drawing/2014/main" id="{0D94EE98-C8BA-4088-9399-E3A6F9352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57" name="Picture 56">
                <a:extLst>
                  <a:ext uri="{FF2B5EF4-FFF2-40B4-BE49-F238E27FC236}">
                    <a16:creationId xmlns="" xmlns:a16="http://schemas.microsoft.com/office/drawing/2014/main" id="{49F80C29-BD4E-4670-AFF0-F59E3060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58" name="Picture 57">
                <a:extLst>
                  <a:ext uri="{FF2B5EF4-FFF2-40B4-BE49-F238E27FC236}">
                    <a16:creationId xmlns="" xmlns:a16="http://schemas.microsoft.com/office/drawing/2014/main" id="{D5E40F14-C243-45DC-A9AD-C3E089B08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55" name="Rectangle: Rounded Corners 88">
              <a:extLst>
                <a:ext uri="{FF2B5EF4-FFF2-40B4-BE49-F238E27FC236}">
                  <a16:creationId xmlns="" xmlns:a16="http://schemas.microsoft.com/office/drawing/2014/main" id="{7F77E3BE-FFD1-49D0-912B-FD6FB1D4A716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C68EC541-DE3E-4EBC-81B6-66449314609B}"/>
              </a:ext>
            </a:extLst>
          </p:cNvPr>
          <p:cNvGrpSpPr/>
          <p:nvPr/>
        </p:nvGrpSpPr>
        <p:grpSpPr>
          <a:xfrm>
            <a:off x="5930762" y="1998054"/>
            <a:ext cx="6213910" cy="2403187"/>
            <a:chOff x="5930762" y="1809537"/>
            <a:chExt cx="6213910" cy="2403187"/>
          </a:xfrm>
        </p:grpSpPr>
        <p:grpSp>
          <p:nvGrpSpPr>
            <p:cNvPr id="60" name="Group 28">
              <a:extLst>
                <a:ext uri="{FF2B5EF4-FFF2-40B4-BE49-F238E27FC236}">
                  <a16:creationId xmlns="" xmlns:a16="http://schemas.microsoft.com/office/drawing/2014/main" id="{8E1813E3-CDF6-4256-8F01-D02553A05958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="" xmlns:a16="http://schemas.microsoft.com/office/drawing/2014/main" id="{277E6190-5DA5-4D5A-96BA-1CD9654D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63" name="Group 16">
                <a:extLst>
                  <a:ext uri="{FF2B5EF4-FFF2-40B4-BE49-F238E27FC236}">
                    <a16:creationId xmlns="" xmlns:a16="http://schemas.microsoft.com/office/drawing/2014/main" id="{687CE674-95E2-41B5-BCC7-71DE5D1AE7EA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="" xmlns:a16="http://schemas.microsoft.com/office/drawing/2014/main" id="{C4F55A5F-87B2-4210-A9EC-0FE7EF6DDB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66" name="Picture 13">
                  <a:extLst>
                    <a:ext uri="{FF2B5EF4-FFF2-40B4-BE49-F238E27FC236}">
                      <a16:creationId xmlns="" xmlns:a16="http://schemas.microsoft.com/office/drawing/2014/main" id="{8F30D176-1F26-4574-A3AE-DF6724CE7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64" name="Picture 63">
                <a:extLst>
                  <a:ext uri="{FF2B5EF4-FFF2-40B4-BE49-F238E27FC236}">
                    <a16:creationId xmlns="" xmlns:a16="http://schemas.microsoft.com/office/drawing/2014/main" id="{DA39E6D6-5F71-4F33-B2F9-97EF92422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61" name="Rectangle: Rounded Corners 92">
              <a:extLst>
                <a:ext uri="{FF2B5EF4-FFF2-40B4-BE49-F238E27FC236}">
                  <a16:creationId xmlns="" xmlns:a16="http://schemas.microsoft.com/office/drawing/2014/main" id="{5887B57B-681F-4AFC-A510-8BB5A325AEEC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C98B6911-FF5D-43E7-9056-26CA6E55DD15}"/>
              </a:ext>
            </a:extLst>
          </p:cNvPr>
          <p:cNvGrpSpPr/>
          <p:nvPr/>
        </p:nvGrpSpPr>
        <p:grpSpPr>
          <a:xfrm>
            <a:off x="7809085" y="4613243"/>
            <a:ext cx="2457265" cy="504475"/>
            <a:chOff x="7798656" y="4467569"/>
            <a:chExt cx="2457265" cy="504475"/>
          </a:xfrm>
        </p:grpSpPr>
        <p:pic>
          <p:nvPicPr>
            <p:cNvPr id="68" name="Picture 67">
              <a:extLst>
                <a:ext uri="{FF2B5EF4-FFF2-40B4-BE49-F238E27FC236}">
                  <a16:creationId xmlns="" xmlns:a16="http://schemas.microsoft.com/office/drawing/2014/main" id="{2B42FB22-101C-4599-82AD-6BFBBEB3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69" name="Rectangle: Rounded Corners 93">
              <a:extLst>
                <a:ext uri="{FF2B5EF4-FFF2-40B4-BE49-F238E27FC236}">
                  <a16:creationId xmlns="" xmlns:a16="http://schemas.microsoft.com/office/drawing/2014/main" id="{12364969-3AD7-48C4-8FC6-EC50B8447038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82F9CF10-30F9-48AF-A7CC-7062B101402C}"/>
              </a:ext>
            </a:extLst>
          </p:cNvPr>
          <p:cNvGrpSpPr/>
          <p:nvPr/>
        </p:nvGrpSpPr>
        <p:grpSpPr>
          <a:xfrm>
            <a:off x="6320165" y="5344235"/>
            <a:ext cx="5435105" cy="1275400"/>
            <a:chOff x="6349527" y="5155553"/>
            <a:chExt cx="5435105" cy="1275400"/>
          </a:xfrm>
        </p:grpSpPr>
        <p:grpSp>
          <p:nvGrpSpPr>
            <p:cNvPr id="71" name="Group 33">
              <a:extLst>
                <a:ext uri="{FF2B5EF4-FFF2-40B4-BE49-F238E27FC236}">
                  <a16:creationId xmlns="" xmlns:a16="http://schemas.microsoft.com/office/drawing/2014/main" id="{712E12DA-CB43-4C1A-9866-8734870251A9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="" xmlns:a16="http://schemas.microsoft.com/office/drawing/2014/main" id="{D7A64E16-D0A2-4B21-AA7C-834EE712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="" xmlns:a16="http://schemas.microsoft.com/office/drawing/2014/main" id="{2951F1BE-38E1-436B-BBA3-872D5BB6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="" xmlns:a16="http://schemas.microsoft.com/office/drawing/2014/main" id="{514F7056-FDCE-4BAB-B67C-3EA71DF9F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72" name="Rectangle: Rounded Corners 96">
              <a:extLst>
                <a:ext uri="{FF2B5EF4-FFF2-40B4-BE49-F238E27FC236}">
                  <a16:creationId xmlns="" xmlns:a16="http://schemas.microsoft.com/office/drawing/2014/main" id="{2A81A195-2676-44C4-896D-689E59A38CEC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E7156280-6B7B-4263-AB17-22F35BB5C7C3}"/>
              </a:ext>
            </a:extLst>
          </p:cNvPr>
          <p:cNvSpPr/>
          <p:nvPr/>
        </p:nvSpPr>
        <p:spPr>
          <a:xfrm>
            <a:off x="6877493" y="2378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1CC2D145-0795-41DD-8639-5A50A568CAFD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AF5F8729-7120-4FC0-A214-0E201FF45A95}"/>
              </a:ext>
            </a:extLst>
          </p:cNvPr>
          <p:cNvSpPr/>
          <p:nvPr/>
        </p:nvSpPr>
        <p:spPr>
          <a:xfrm>
            <a:off x="5831480" y="170614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64B7EFC1-B1A7-4EAA-A519-F90F8E046CAD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C31E096-CF07-4BAD-9BB4-326F2C912DFC}"/>
              </a:ext>
            </a:extLst>
          </p:cNvPr>
          <p:cNvGrpSpPr/>
          <p:nvPr/>
        </p:nvGrpSpPr>
        <p:grpSpPr>
          <a:xfrm>
            <a:off x="129947" y="2153316"/>
            <a:ext cx="5423684" cy="4329610"/>
            <a:chOff x="129947" y="2051718"/>
            <a:chExt cx="5423684" cy="4329610"/>
          </a:xfrm>
        </p:grpSpPr>
        <p:grpSp>
          <p:nvGrpSpPr>
            <p:cNvPr id="81" name="Group 6">
              <a:extLst>
                <a:ext uri="{FF2B5EF4-FFF2-40B4-BE49-F238E27FC236}">
                  <a16:creationId xmlns="" xmlns:a16="http://schemas.microsoft.com/office/drawing/2014/main" id="{F21FFF33-65B6-4126-B55E-508CDD5D8B69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91" name="Rectangle: Rounded Corners 63">
                <a:extLst>
                  <a:ext uri="{FF2B5EF4-FFF2-40B4-BE49-F238E27FC236}">
                    <a16:creationId xmlns="" xmlns:a16="http://schemas.microsoft.com/office/drawing/2014/main" id="{65A5E703-357F-4EF5-B517-4985A9130901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="" xmlns:a16="http://schemas.microsoft.com/office/drawing/2014/main" id="{FD57F5A6-0768-4894-BEB3-23DC34CCF171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82" name="Group 70">
              <a:extLst>
                <a:ext uri="{FF2B5EF4-FFF2-40B4-BE49-F238E27FC236}">
                  <a16:creationId xmlns="" xmlns:a16="http://schemas.microsoft.com/office/drawing/2014/main" id="{A12783AC-107E-405B-AE46-76495AA5CA2F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89" name="Rectangle: Rounded Corners 71">
                <a:extLst>
                  <a:ext uri="{FF2B5EF4-FFF2-40B4-BE49-F238E27FC236}">
                    <a16:creationId xmlns="" xmlns:a16="http://schemas.microsoft.com/office/drawing/2014/main" id="{DC1BC811-1AB8-44D5-AE89-6B3B0BEE0976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 </a:t>
                </a:r>
                <a:r>
                  <a:rPr lang="en-GB" sz="1200" dirty="0">
                    <a:solidFill>
                      <a:schemeClr val="tx1"/>
                    </a:solidFill>
                  </a:rPr>
                  <a:t>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="" xmlns:a16="http://schemas.microsoft.com/office/drawing/2014/main" id="{36B7E9F0-44CA-4F36-ADA8-156F71E52419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83" name="Group 73">
              <a:extLst>
                <a:ext uri="{FF2B5EF4-FFF2-40B4-BE49-F238E27FC236}">
                  <a16:creationId xmlns="" xmlns:a16="http://schemas.microsoft.com/office/drawing/2014/main" id="{4602B558-EDB7-4511-8362-1C6AE3BC95E6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87" name="Rectangle: Rounded Corners 74">
                <a:extLst>
                  <a:ext uri="{FF2B5EF4-FFF2-40B4-BE49-F238E27FC236}">
                    <a16:creationId xmlns="" xmlns:a16="http://schemas.microsoft.com/office/drawing/2014/main" id="{1C6252E2-606D-4907-8C99-DEA8C3F3654C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="" xmlns:a16="http://schemas.microsoft.com/office/drawing/2014/main" id="{733A18F6-5932-4DE6-B681-CE6A21D572F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84" name="Group 76">
              <a:extLst>
                <a:ext uri="{FF2B5EF4-FFF2-40B4-BE49-F238E27FC236}">
                  <a16:creationId xmlns="" xmlns:a16="http://schemas.microsoft.com/office/drawing/2014/main" id="{81FA3418-D807-4483-9363-C1DAFE87537B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85" name="Rectangle: Rounded Corners 77">
                <a:extLst>
                  <a:ext uri="{FF2B5EF4-FFF2-40B4-BE49-F238E27FC236}">
                    <a16:creationId xmlns="" xmlns:a16="http://schemas.microsoft.com/office/drawing/2014/main" id="{BD331684-A308-4CCB-8AE8-62715ED400F4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="" xmlns:a16="http://schemas.microsoft.com/office/drawing/2014/main" id="{5BE57BA1-DE81-4A82-9DE8-7E7F7A170213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BD94C877-BB54-423D-BFB8-3013BA1E88AE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13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=""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="" xmlns:a16="http://schemas.microsoft.com/office/drawing/2014/main" id="{B37705CB-E1C2-4BF4-9E9D-C843ED679950}"/>
              </a:ext>
            </a:extLst>
          </p:cNvPr>
          <p:cNvSpPr/>
          <p:nvPr/>
        </p:nvSpPr>
        <p:spPr>
          <a:xfrm>
            <a:off x="8136016" y="2108189"/>
            <a:ext cx="1776407" cy="27929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4A44B8E-D348-4CB3-83E2-601D9AC90427}"/>
              </a:ext>
            </a:extLst>
          </p:cNvPr>
          <p:cNvSpPr txBox="1"/>
          <p:nvPr/>
        </p:nvSpPr>
        <p:spPr>
          <a:xfrm>
            <a:off x="770011" y="1283440"/>
            <a:ext cx="5093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B49CB"/>
                </a:solidFill>
              </a:rPr>
              <a:t>Web scraping to collect Falcon 9 historical launch records from a Wikipedia page titled List of Falcon 9 and Falcon Heavy launches.</a:t>
            </a:r>
            <a:endParaRPr lang="en-US" sz="1600" dirty="0">
              <a:solidFill>
                <a:srgbClr val="0B49CB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3EAAE0C-AD15-43D9-AB32-6192AE475489}"/>
              </a:ext>
            </a:extLst>
          </p:cNvPr>
          <p:cNvGrpSpPr/>
          <p:nvPr/>
        </p:nvGrpSpPr>
        <p:grpSpPr>
          <a:xfrm>
            <a:off x="6547802" y="1118146"/>
            <a:ext cx="5224781" cy="665108"/>
            <a:chOff x="5916030" y="862533"/>
            <a:chExt cx="5856554" cy="920721"/>
          </a:xfrm>
        </p:grpSpPr>
        <p:grpSp>
          <p:nvGrpSpPr>
            <p:cNvPr id="10" name="Group 54">
              <a:extLst>
                <a:ext uri="{FF2B5EF4-FFF2-40B4-BE49-F238E27FC236}">
                  <a16:creationId xmlns="" xmlns:a16="http://schemas.microsoft.com/office/drawing/2014/main" id="{48B459F7-1B9F-459C-BC06-767291EFDCD1}"/>
                </a:ext>
              </a:extLst>
            </p:cNvPr>
            <p:cNvGrpSpPr/>
            <p:nvPr/>
          </p:nvGrpSpPr>
          <p:grpSpPr>
            <a:xfrm>
              <a:off x="6168008" y="980727"/>
              <a:ext cx="5604576" cy="802525"/>
              <a:chOff x="6192442" y="859995"/>
              <a:chExt cx="5952229" cy="84640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="" xmlns:a16="http://schemas.microsoft.com/office/drawing/2014/main" id="{62A782CB-FBF8-480B-9344-F1A3121A2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="" xmlns:a16="http://schemas.microsoft.com/office/drawing/2014/main" id="{994D50CC-53FA-4221-81D3-C6F344821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BBB7E310-5744-44CD-9D4B-B79E10657BBC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C44FE2AD-8293-4A18-9CD6-4214211CE245}"/>
              </a:ext>
            </a:extLst>
          </p:cNvPr>
          <p:cNvGrpSpPr/>
          <p:nvPr/>
        </p:nvGrpSpPr>
        <p:grpSpPr>
          <a:xfrm>
            <a:off x="8212487" y="2141380"/>
            <a:ext cx="1649640" cy="224524"/>
            <a:chOff x="7926045" y="1949064"/>
            <a:chExt cx="1963813" cy="327808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FBADA638-DD2C-45D4-97B8-F5490790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B0121EAB-24D4-4312-8BC0-A550484A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B2C9F3D2-C317-4CBA-81AC-EA9F4FFFE359}"/>
              </a:ext>
            </a:extLst>
          </p:cNvPr>
          <p:cNvSpPr/>
          <p:nvPr/>
        </p:nvSpPr>
        <p:spPr>
          <a:xfrm>
            <a:off x="7808284" y="1936806"/>
            <a:ext cx="256932" cy="2080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B98088E-6604-4D67-A1EC-1614BA296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1947" y="2769581"/>
            <a:ext cx="4745740" cy="1110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="" xmlns:a16="http://schemas.microsoft.com/office/drawing/2014/main" id="{FD8C8F7F-9D39-4618-9E2F-5BE725E8339B}"/>
              </a:ext>
            </a:extLst>
          </p:cNvPr>
          <p:cNvSpPr/>
          <p:nvPr/>
        </p:nvSpPr>
        <p:spPr>
          <a:xfrm>
            <a:off x="6211761" y="2566761"/>
            <a:ext cx="241926" cy="1972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B73F6E9-84C5-4B5E-88F5-979E8C598231}"/>
              </a:ext>
            </a:extLst>
          </p:cNvPr>
          <p:cNvGrpSpPr/>
          <p:nvPr/>
        </p:nvGrpSpPr>
        <p:grpSpPr>
          <a:xfrm>
            <a:off x="7484231" y="4636700"/>
            <a:ext cx="3189931" cy="1706115"/>
            <a:chOff x="7200949" y="4000329"/>
            <a:chExt cx="3575653" cy="2361807"/>
          </a:xfrm>
        </p:grpSpPr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EF7C2E8E-94D3-4BB8-80CE-7A7EAD67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C50761B1-1B75-4004-9D23-2B51C0ECF96A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9176D75B-05EA-4B19-B6D3-B418F14B0ADD}"/>
              </a:ext>
            </a:extLst>
          </p:cNvPr>
          <p:cNvGrpSpPr/>
          <p:nvPr/>
        </p:nvGrpSpPr>
        <p:grpSpPr>
          <a:xfrm>
            <a:off x="8183726" y="6550882"/>
            <a:ext cx="1598505" cy="253814"/>
            <a:chOff x="8120630" y="6390008"/>
            <a:chExt cx="1791794" cy="351360"/>
          </a:xfrm>
        </p:grpSpPr>
        <p:pic>
          <p:nvPicPr>
            <p:cNvPr id="25" name="Picture 24">
              <a:extLst>
                <a:ext uri="{FF2B5EF4-FFF2-40B4-BE49-F238E27FC236}">
                  <a16:creationId xmlns="" xmlns:a16="http://schemas.microsoft.com/office/drawing/2014/main" id="{D04DB5DA-393F-422D-A930-C03E8FAE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26" name="Rectangle: Rounded Corners 80">
              <a:extLst>
                <a:ext uri="{FF2B5EF4-FFF2-40B4-BE49-F238E27FC236}">
                  <a16:creationId xmlns="" xmlns:a16="http://schemas.microsoft.com/office/drawing/2014/main" id="{D6C10BC8-0BF1-413F-B10D-1C5366151463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AF5A6ED4-370A-42C9-A9A3-6C185B573F1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E08423B1-0899-4D23-A5E4-6ECDD6665537}"/>
              </a:ext>
            </a:extLst>
          </p:cNvPr>
          <p:cNvGrpSpPr/>
          <p:nvPr/>
        </p:nvGrpSpPr>
        <p:grpSpPr>
          <a:xfrm>
            <a:off x="682675" y="2236218"/>
            <a:ext cx="4832074" cy="480071"/>
            <a:chOff x="137269" y="2051718"/>
            <a:chExt cx="5694211" cy="664572"/>
          </a:xfrm>
        </p:grpSpPr>
        <p:sp>
          <p:nvSpPr>
            <p:cNvPr id="29" name="Rectangle: Rounded Corners 97">
              <a:extLst>
                <a:ext uri="{FF2B5EF4-FFF2-40B4-BE49-F238E27FC236}">
                  <a16:creationId xmlns="" xmlns:a16="http://schemas.microsoft.com/office/drawing/2014/main" id="{D9C8CD23-1B6A-44BA-8736-7C171EE6EF30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2E6729FD-4367-4F64-9850-04C6BA33956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2C6ECCBD-95B3-406E-A51B-0005DBA8196C}"/>
              </a:ext>
            </a:extLst>
          </p:cNvPr>
          <p:cNvGrpSpPr/>
          <p:nvPr/>
        </p:nvGrpSpPr>
        <p:grpSpPr>
          <a:xfrm>
            <a:off x="683465" y="3136532"/>
            <a:ext cx="4838606" cy="480073"/>
            <a:chOff x="137269" y="2051718"/>
            <a:chExt cx="5423684" cy="664574"/>
          </a:xfrm>
        </p:grpSpPr>
        <p:sp>
          <p:nvSpPr>
            <p:cNvPr id="32" name="Rectangle: Rounded Corners 95">
              <a:extLst>
                <a:ext uri="{FF2B5EF4-FFF2-40B4-BE49-F238E27FC236}">
                  <a16:creationId xmlns="" xmlns:a16="http://schemas.microsoft.com/office/drawing/2014/main" id="{6CEF0B9A-0F09-4660-86B1-07EF3DC71DEF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87A6FD15-083C-4BB2-978A-DC3F7C055144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68C6E4DA-0F06-4249-8C07-86CCC23EB04E}"/>
              </a:ext>
            </a:extLst>
          </p:cNvPr>
          <p:cNvGrpSpPr/>
          <p:nvPr/>
        </p:nvGrpSpPr>
        <p:grpSpPr>
          <a:xfrm>
            <a:off x="683465" y="4998616"/>
            <a:ext cx="4838606" cy="639968"/>
            <a:chOff x="137269" y="2051718"/>
            <a:chExt cx="5423684" cy="885920"/>
          </a:xfrm>
        </p:grpSpPr>
        <p:sp>
          <p:nvSpPr>
            <p:cNvPr id="35" name="Rectangle: Rounded Corners 93">
              <a:extLst>
                <a:ext uri="{FF2B5EF4-FFF2-40B4-BE49-F238E27FC236}">
                  <a16:creationId xmlns="" xmlns:a16="http://schemas.microsoft.com/office/drawing/2014/main" id="{3385DFA2-E084-4E8A-A64B-2ECACEE0EA10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EFEE615F-EF95-4FB7-906D-F01590F3B3C5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71107B7-A607-4F22-84FD-0375DDEE24FE}"/>
              </a:ext>
            </a:extLst>
          </p:cNvPr>
          <p:cNvGrpSpPr/>
          <p:nvPr/>
        </p:nvGrpSpPr>
        <p:grpSpPr>
          <a:xfrm>
            <a:off x="683465" y="6015080"/>
            <a:ext cx="4838606" cy="366247"/>
            <a:chOff x="137269" y="2051718"/>
            <a:chExt cx="5423684" cy="507002"/>
          </a:xfrm>
        </p:grpSpPr>
        <p:sp>
          <p:nvSpPr>
            <p:cNvPr id="38" name="Rectangle: Rounded Corners 91">
              <a:extLst>
                <a:ext uri="{FF2B5EF4-FFF2-40B4-BE49-F238E27FC236}">
                  <a16:creationId xmlns="" xmlns:a16="http://schemas.microsoft.com/office/drawing/2014/main" id="{4BC70F49-C9CD-4930-90C2-C2E9F0A1C606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2B53FA17-FB4A-40DC-9347-88CE67C7A46B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8AEA285-1F25-41B4-893E-13537A7950FB}"/>
              </a:ext>
            </a:extLst>
          </p:cNvPr>
          <p:cNvGrpSpPr/>
          <p:nvPr/>
        </p:nvGrpSpPr>
        <p:grpSpPr>
          <a:xfrm>
            <a:off x="683465" y="4036848"/>
            <a:ext cx="4838606" cy="480073"/>
            <a:chOff x="137269" y="2051718"/>
            <a:chExt cx="5423684" cy="664574"/>
          </a:xfrm>
        </p:grpSpPr>
        <p:sp>
          <p:nvSpPr>
            <p:cNvPr id="41" name="Rectangle: Rounded Corners 100">
              <a:extLst>
                <a:ext uri="{FF2B5EF4-FFF2-40B4-BE49-F238E27FC236}">
                  <a16:creationId xmlns="" xmlns:a16="http://schemas.microsoft.com/office/drawing/2014/main" id="{8090EF49-CE73-4961-B2C7-1E72A88061A7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94C0A95C-6072-4320-80E0-ADEBED7CD1F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371C763-D6D4-4861-9156-C410030BD15E}"/>
              </a:ext>
            </a:extLst>
          </p:cNvPr>
          <p:cNvSpPr txBox="1"/>
          <p:nvPr/>
        </p:nvSpPr>
        <p:spPr>
          <a:xfrm>
            <a:off x="11161078" y="6557944"/>
            <a:ext cx="798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hlinkClick r:id="rId10"/>
              </a:rPr>
              <a:t>GitHub Link</a:t>
            </a:r>
            <a:endParaRPr lang="en-GB" sz="1000" dirty="0"/>
          </a:p>
        </p:txBody>
      </p:sp>
      <p:sp>
        <p:nvSpPr>
          <p:cNvPr id="44" name="Rectangle: Rounded Corners 61">
            <a:extLst>
              <a:ext uri="{FF2B5EF4-FFF2-40B4-BE49-F238E27FC236}">
                <a16:creationId xmlns="" xmlns:a16="http://schemas.microsoft.com/office/drawing/2014/main" id="{39CF67DA-B6BD-442A-9E3B-E9F82178A808}"/>
              </a:ext>
            </a:extLst>
          </p:cNvPr>
          <p:cNvSpPr/>
          <p:nvPr/>
        </p:nvSpPr>
        <p:spPr>
          <a:xfrm>
            <a:off x="6711948" y="1233289"/>
            <a:ext cx="5093912" cy="59113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=""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6339259" cy="176517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GB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SpaceX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dataset contains several Space X  launch facilities, and each location is in the </a:t>
            </a:r>
            <a:r>
              <a:rPr kumimoji="0" lang="en-GB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LaunchSite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column.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Each launch aims to a dedicated orbit, and some of the common orbit types are shown in the figure below. The orbit type is in the 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Orbit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column.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Initial Data Exploration: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the 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value_counts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method to determine the following: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 of launches on each site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 and occurrence of each orbit</a:t>
            </a:r>
          </a:p>
          <a:p>
            <a:pPr marL="520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 and occurrence of landing outcome per orbit type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6EACE13-983B-4AA9-AF1D-0A7DDB3CF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9" t="12200" r="13202" b="4851"/>
          <a:stretch/>
        </p:blipFill>
        <p:spPr>
          <a:xfrm>
            <a:off x="551383" y="2852936"/>
            <a:ext cx="3135245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3C5F980-31E5-4580-9422-C5A526F73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807" y="34975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6D63F86-D0FD-4554-B688-B52D6F26C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069" y="1790816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7FA7808-D5FF-4F87-9A51-4A6DD912A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2" name="Oval 11">
            <a:extLst>
              <a:ext uri="{FF2B5EF4-FFF2-40B4-BE49-F238E27FC236}">
                <a16:creationId xmlns="" xmlns:a16="http://schemas.microsoft.com/office/drawing/2014/main" id="{E4E524EA-EA80-4A0C-9D92-2380D4F9BC81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16529085-605B-4B27-AD4D-35152471B00E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5C3E9F6F-F3FA-4E61-BD97-9A24F8205556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829FF44-11A7-4AC8-842C-90953009D05A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7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=""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3265</Words>
  <Application>Microsoft Macintosh PowerPoint</Application>
  <PresentationFormat>Custom</PresentationFormat>
  <Paragraphs>474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user</cp:lastModifiedBy>
  <cp:revision>207</cp:revision>
  <dcterms:created xsi:type="dcterms:W3CDTF">2021-04-29T18:58:34Z</dcterms:created>
  <dcterms:modified xsi:type="dcterms:W3CDTF">2022-11-29T16:01:40Z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